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8" r:id="rId2"/>
  </p:sldMasterIdLst>
  <p:notesMasterIdLst>
    <p:notesMasterId r:id="rId76"/>
  </p:notesMasterIdLst>
  <p:sldIdLst>
    <p:sldId id="275" r:id="rId3"/>
    <p:sldId id="603" r:id="rId4"/>
    <p:sldId id="704" r:id="rId5"/>
    <p:sldId id="723" r:id="rId6"/>
    <p:sldId id="730" r:id="rId7"/>
    <p:sldId id="731" r:id="rId8"/>
    <p:sldId id="735" r:id="rId9"/>
    <p:sldId id="736" r:id="rId10"/>
    <p:sldId id="745" r:id="rId11"/>
    <p:sldId id="726" r:id="rId12"/>
    <p:sldId id="748" r:id="rId13"/>
    <p:sldId id="732" r:id="rId14"/>
    <p:sldId id="749" r:id="rId15"/>
    <p:sldId id="747" r:id="rId16"/>
    <p:sldId id="746" r:id="rId17"/>
    <p:sldId id="751" r:id="rId18"/>
    <p:sldId id="752" r:id="rId19"/>
    <p:sldId id="753" r:id="rId20"/>
    <p:sldId id="754" r:id="rId21"/>
    <p:sldId id="756" r:id="rId22"/>
    <p:sldId id="728" r:id="rId23"/>
    <p:sldId id="719" r:id="rId24"/>
    <p:sldId id="738" r:id="rId25"/>
    <p:sldId id="734" r:id="rId26"/>
    <p:sldId id="799" r:id="rId27"/>
    <p:sldId id="718" r:id="rId28"/>
    <p:sldId id="737" r:id="rId29"/>
    <p:sldId id="801" r:id="rId30"/>
    <p:sldId id="800" r:id="rId31"/>
    <p:sldId id="771" r:id="rId32"/>
    <p:sldId id="783" r:id="rId33"/>
    <p:sldId id="785" r:id="rId34"/>
    <p:sldId id="784" r:id="rId35"/>
    <p:sldId id="772" r:id="rId36"/>
    <p:sldId id="776" r:id="rId37"/>
    <p:sldId id="773" r:id="rId38"/>
    <p:sldId id="774" r:id="rId39"/>
    <p:sldId id="775" r:id="rId40"/>
    <p:sldId id="777" r:id="rId41"/>
    <p:sldId id="778" r:id="rId42"/>
    <p:sldId id="779" r:id="rId43"/>
    <p:sldId id="781" r:id="rId44"/>
    <p:sldId id="741" r:id="rId45"/>
    <p:sldId id="395" r:id="rId46"/>
    <p:sldId id="757" r:id="rId47"/>
    <p:sldId id="762" r:id="rId48"/>
    <p:sldId id="758" r:id="rId49"/>
    <p:sldId id="759" r:id="rId50"/>
    <p:sldId id="794" r:id="rId51"/>
    <p:sldId id="796" r:id="rId52"/>
    <p:sldId id="797" r:id="rId53"/>
    <p:sldId id="798" r:id="rId54"/>
    <p:sldId id="724" r:id="rId55"/>
    <p:sldId id="769" r:id="rId56"/>
    <p:sldId id="733" r:id="rId57"/>
    <p:sldId id="740" r:id="rId58"/>
    <p:sldId id="739" r:id="rId59"/>
    <p:sldId id="742" r:id="rId60"/>
    <p:sldId id="760" r:id="rId61"/>
    <p:sldId id="761" r:id="rId62"/>
    <p:sldId id="786" r:id="rId63"/>
    <p:sldId id="787" r:id="rId64"/>
    <p:sldId id="788" r:id="rId65"/>
    <p:sldId id="789" r:id="rId66"/>
    <p:sldId id="790" r:id="rId67"/>
    <p:sldId id="791" r:id="rId68"/>
    <p:sldId id="792" r:id="rId69"/>
    <p:sldId id="793" r:id="rId70"/>
    <p:sldId id="743" r:id="rId71"/>
    <p:sldId id="744" r:id="rId72"/>
    <p:sldId id="763" r:id="rId73"/>
    <p:sldId id="764" r:id="rId74"/>
    <p:sldId id="765" r:id="rId7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9" autoAdjust="0"/>
    <p:restoredTop sz="94660"/>
  </p:normalViewPr>
  <p:slideViewPr>
    <p:cSldViewPr snapToGrid="0">
      <p:cViewPr varScale="1">
        <p:scale>
          <a:sx n="73" d="100"/>
          <a:sy n="73" d="100"/>
        </p:scale>
        <p:origin x="43" y="1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theme" Target="theme/theme1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460DB7-3564-4028-881B-4A225B453265}" type="datetimeFigureOut">
              <a:rPr lang="en-US" smtClean="0"/>
              <a:t>7/30/2024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153DAB-225E-4C94-B4AB-0DAFDAA76F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6048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208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5229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8002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6214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0173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3820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6128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2715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0685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1979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868825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8267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379149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070601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2303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482200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5502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911751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21551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9844562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010478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5932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67181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423778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068498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4192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5507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6139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5098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721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9075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8101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3C5912-CAA7-4FB7-965B-638681FFCE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C3D0E1-4B2E-4D02-B716-46C6957C2E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8131D9-15AB-48BB-8030-6175A546A5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B3463-61C8-4819-BC9A-C94FD847F060}" type="datetimeFigureOut">
              <a:rPr lang="en-US" smtClean="0"/>
              <a:t>7/30/2024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4FABB9-0CC8-4432-925B-39F4593F57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FBD0F9-4858-496F-BEF5-699809086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320B-7F3C-4D6F-8D55-3D71907A9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8122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CD696E-352C-49B2-9E02-5B7A7152E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0A0937-9F6F-4CE8-BAB0-DA6EA1A33B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FF0085-FB03-4A5C-9D66-580A92FD79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B3463-61C8-4819-BC9A-C94FD847F060}" type="datetimeFigureOut">
              <a:rPr lang="en-US" smtClean="0"/>
              <a:t>7/30/2024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7890D2-4DBA-44DB-B786-024024064C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80AECD-947A-4D5C-BC32-A0EFDBC43C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320B-7F3C-4D6F-8D55-3D71907A9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8993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59A070C-9203-44D4-9389-42F341A010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9AA0DB5-DBBA-4022-8560-ADA0E83213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E63C7A-C164-49A8-8A99-41A63CEFF3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B3463-61C8-4819-BC9A-C94FD847F060}" type="datetimeFigureOut">
              <a:rPr lang="en-US" smtClean="0"/>
              <a:t>7/30/2024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70F653-49BF-4261-B3D3-C2246834A5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EA5250-D0E5-442A-98E8-64DB2FF83E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320B-7F3C-4D6F-8D55-3D71907A9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3589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79413" y="1388226"/>
            <a:ext cx="11525250" cy="5290388"/>
          </a:xfrm>
          <a:prstGeom prst="rect">
            <a:avLst/>
          </a:prstGeom>
        </p:spPr>
        <p:txBody>
          <a:bodyPr/>
          <a:lstStyle>
            <a:lvl1pPr>
              <a:spcBef>
                <a:spcPts val="1400"/>
              </a:spcBef>
              <a:defRPr b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045989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79413" y="1388226"/>
            <a:ext cx="11525250" cy="5290388"/>
          </a:xfrm>
          <a:prstGeom prst="rect">
            <a:avLst/>
          </a:prstGeom>
        </p:spPr>
        <p:txBody>
          <a:bodyPr/>
          <a:lstStyle>
            <a:lvl1pPr>
              <a:spcBef>
                <a:spcPts val="1400"/>
              </a:spcBef>
              <a:defRPr b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135068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79413" y="1388226"/>
            <a:ext cx="11525250" cy="5290388"/>
          </a:xfrm>
          <a:prstGeom prst="rect">
            <a:avLst/>
          </a:prstGeom>
        </p:spPr>
        <p:txBody>
          <a:bodyPr/>
          <a:lstStyle>
            <a:lvl1pPr>
              <a:spcBef>
                <a:spcPts val="1400"/>
              </a:spcBef>
              <a:defRPr b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189643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79413" y="1388226"/>
            <a:ext cx="11525250" cy="5290388"/>
          </a:xfrm>
          <a:prstGeom prst="rect">
            <a:avLst/>
          </a:prstGeom>
        </p:spPr>
        <p:txBody>
          <a:bodyPr/>
          <a:lstStyle>
            <a:lvl1pPr>
              <a:spcBef>
                <a:spcPts val="1400"/>
              </a:spcBef>
              <a:defRPr b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9793676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ubtitle 2"/>
          <p:cNvSpPr>
            <a:spLocks noGrp="1"/>
          </p:cNvSpPr>
          <p:nvPr>
            <p:ph type="subTitle" idx="1"/>
          </p:nvPr>
        </p:nvSpPr>
        <p:spPr>
          <a:xfrm>
            <a:off x="193273" y="5132441"/>
            <a:ext cx="8409867" cy="1460779"/>
          </a:xfrm>
          <a:prstGeom prst="rect">
            <a:avLst/>
          </a:prstGeom>
        </p:spPr>
        <p:txBody>
          <a:bodyPr lIns="137160" tIns="137160" rIns="137160" bIns="137160" anchor="b" anchorCtr="0">
            <a:normAutofit/>
          </a:bodyPr>
          <a:lstStyle>
            <a:lvl1pPr marL="0" indent="0" algn="l" defTabSz="914052" rtl="0" eaLnBrk="1" latinLnBrk="0" hangingPunct="1">
              <a:lnSpc>
                <a:spcPct val="100000"/>
              </a:lnSpc>
              <a:spcBef>
                <a:spcPts val="0"/>
              </a:spcBef>
              <a:buSzPct val="90000"/>
              <a:buFont typeface="Arial" pitchFamily="34" charset="0"/>
              <a:buNone/>
              <a:defRPr lang="en-US" sz="2400" b="0" kern="0" spc="0" baseline="0" dirty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0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0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1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1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2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2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3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3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7589457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12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ED92556-C7BC-4DE3-9278-20DEB56698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D6B4E-9726-48B7-95FC-86DC5068328F}" type="datetimeFigureOut">
              <a:rPr lang="en-US" smtClean="0"/>
              <a:t>7/30/2024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CF3D86-F32C-46DE-BDA1-539591F028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A78CCB-6CF9-4770-B736-7F633976F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99AF1-9C60-444A-B0F3-23DBD8E420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1957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866E9-C3C0-48BB-817F-E7E1E3366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69DF04-827A-4ED9-A7C9-CED392FA0C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35C4C6-E792-4319-9E04-4F71ED953F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B3463-61C8-4819-BC9A-C94FD847F060}" type="datetimeFigureOut">
              <a:rPr lang="en-US" smtClean="0"/>
              <a:t>7/30/2024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35B080-AB8A-421E-8F0D-69D84EC87F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C587AB-3A54-4CD4-89FA-0FBC0F966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320B-7F3C-4D6F-8D55-3D71907A9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7206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161D9C-3FFC-41D3-A198-B22DC5C581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C99C15-240F-4D3C-AD19-127FB016E1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2B87E9-2100-4242-B4CB-E46FEBE6EA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B3463-61C8-4819-BC9A-C94FD847F060}" type="datetimeFigureOut">
              <a:rPr lang="en-US" smtClean="0"/>
              <a:t>7/30/2024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867874-A9A3-4444-AEA5-B0C2FA92EC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9D42EC-871E-4097-966D-9E0CA0E2A8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320B-7F3C-4D6F-8D55-3D71907A9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788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4FC38C-5C11-4496-8021-D48C6F3BA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0EF58E-F443-4946-9A4B-A464F3D480E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7CA899-E094-48B9-9B76-B701C9261B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214799-DB41-4C22-9EA1-F073A4C3CE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B3463-61C8-4819-BC9A-C94FD847F060}" type="datetimeFigureOut">
              <a:rPr lang="en-US" smtClean="0"/>
              <a:t>7/30/2024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A33724-A031-46F9-80C9-7DDBA99103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2D850D-AB31-4191-AF92-22470AD9E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320B-7F3C-4D6F-8D55-3D71907A9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6555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5B26F-CE03-4F26-ACA2-1ED1EA5C4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7CCA1B-F800-4A2F-AAE3-CEE1ABBB75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8DE177-5235-4882-AA01-3ECE06D5E7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1E47571-62F7-4D47-8D88-F2ACF4DDF0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981A0C0-4AE7-4352-B7C3-413D8102912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B9137CF-787D-421F-9BCF-BE694F2C82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B3463-61C8-4819-BC9A-C94FD847F060}" type="datetimeFigureOut">
              <a:rPr lang="en-US" smtClean="0"/>
              <a:t>7/30/2024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91DC48C-602E-4939-8349-51D56B3DB8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17E9656-0087-4E23-BC8F-950C952D1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320B-7F3C-4D6F-8D55-3D71907A9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5780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DC3D7-8634-48B6-8FB7-067081039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65D6755-34D7-4A06-AB10-27C7E465DD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B3463-61C8-4819-BC9A-C94FD847F060}" type="datetimeFigureOut">
              <a:rPr lang="en-US" smtClean="0"/>
              <a:t>7/30/2024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24AC4E-DD1A-4FA0-B432-BC904BF8A2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33E03D-D14C-48DF-AABC-EDD1A1D724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320B-7F3C-4D6F-8D55-3D71907A9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940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66FB963-D414-412C-B10C-6C29FE3310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B3463-61C8-4819-BC9A-C94FD847F060}" type="datetimeFigureOut">
              <a:rPr lang="en-US" smtClean="0"/>
              <a:t>7/30/2024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89C5DE7-18E4-40B9-B98D-04A22F32C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CC35D5-3E63-4B51-9F0E-920E73630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320B-7F3C-4D6F-8D55-3D71907A9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0478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19D0A-B97D-4DDD-BFD9-5A01EDADD5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D9C32E-EC8D-4F8B-B815-339B90CA5A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5A288C-1BE4-497F-98B7-2E5077151A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B72D46-EAD4-415C-A624-2DB4438E62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B3463-61C8-4819-BC9A-C94FD847F060}" type="datetimeFigureOut">
              <a:rPr lang="en-US" smtClean="0"/>
              <a:t>7/30/2024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16A0B4-5110-4D5C-8247-255820C643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6BEED2-7596-4C63-A4DC-15263A370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320B-7F3C-4D6F-8D55-3D71907A9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9604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505D6E-010D-46DE-B7B8-26F95CD651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5B9DBE-02E5-412E-B5E1-0EF016EDD28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5AC693-2794-4EE2-8CE4-2CF8398161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D6179B-BD06-434D-88BE-2FCE997569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B3463-61C8-4819-BC9A-C94FD847F060}" type="datetimeFigureOut">
              <a:rPr lang="en-US" smtClean="0"/>
              <a:t>7/30/2024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3289BE-7FA3-47F1-8A2E-0BC0355117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9843D9-897E-4FA7-A95A-7AFDDBA9F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320B-7F3C-4D6F-8D55-3D71907A9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5191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412EE92-87CB-4FD5-B91D-C59EC8D51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3BF0E1-A364-40B5-BC0C-3BE9D9A148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1310C0-F0F3-4F98-81D3-906780F89F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2B3463-61C8-4819-BC9A-C94FD847F060}" type="datetimeFigureOut">
              <a:rPr lang="en-US" smtClean="0"/>
              <a:t>7/30/2024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90BF1B-55AF-4313-A077-2E67AE8187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213C8F-10C2-41C1-87DB-2A43F3AFC2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75320B-7F3C-4D6F-8D55-3D71907A9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5456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78" r:id="rId13"/>
    <p:sldLayoutId id="2147483679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9"/>
          <p:cNvSpPr>
            <a:spLocks noGrp="1"/>
          </p:cNvSpPr>
          <p:nvPr>
            <p:ph type="title"/>
          </p:nvPr>
        </p:nvSpPr>
        <p:spPr>
          <a:xfrm>
            <a:off x="379514" y="182215"/>
            <a:ext cx="11524432" cy="1063487"/>
          </a:xfrm>
          <a:prstGeom prst="rect">
            <a:avLst/>
          </a:prstGeom>
        </p:spPr>
        <p:txBody>
          <a:bodyPr vert="horz" lIns="91409" tIns="45705" rIns="91409" bIns="45705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651639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</p:sldLayoutIdLst>
  <p:txStyles>
    <p:titleStyle>
      <a:lvl1pPr algn="l" defTabSz="914088" rtl="0" eaLnBrk="1" latinLnBrk="0" hangingPunct="1">
        <a:lnSpc>
          <a:spcPct val="80000"/>
        </a:lnSpc>
        <a:spcBef>
          <a:spcPct val="0"/>
        </a:spcBef>
        <a:buNone/>
        <a:defRPr sz="4400" kern="120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1pPr>
    </p:titleStyle>
    <p:bodyStyle>
      <a:lvl1pPr marL="342783" indent="-342783" algn="l" defTabSz="914088" rtl="0" eaLnBrk="1" latinLnBrk="0" hangingPunct="1">
        <a:spcBef>
          <a:spcPts val="1200"/>
        </a:spcBef>
        <a:buFont typeface="Arial" pitchFamily="34" charset="0"/>
        <a:buChar char="•"/>
        <a:defRPr sz="3200" b="1" kern="0" baseline="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1pPr>
      <a:lvl2pPr marL="742698" indent="-285652" algn="l" defTabSz="914088" rtl="0" eaLnBrk="1" latinLnBrk="0" hangingPunct="1">
        <a:spcBef>
          <a:spcPts val="300"/>
        </a:spcBef>
        <a:spcAft>
          <a:spcPts val="300"/>
        </a:spcAft>
        <a:buFont typeface="Arial" pitchFamily="34" charset="0"/>
        <a:buChar char="–"/>
        <a:defRPr sz="2800" kern="0" baseline="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2pPr>
      <a:lvl3pPr marL="1142612" indent="-228522" algn="l" defTabSz="914088" rtl="0" eaLnBrk="1" latinLnBrk="0" hangingPunct="1">
        <a:spcBef>
          <a:spcPts val="200"/>
        </a:spcBef>
        <a:spcAft>
          <a:spcPts val="200"/>
        </a:spcAft>
        <a:buFont typeface="Arial" pitchFamily="34" charset="0"/>
        <a:buChar char="•"/>
        <a:defRPr sz="2400" kern="0" baseline="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3pPr>
      <a:lvl4pPr marL="1599657" indent="-228522" algn="l" defTabSz="914088" rtl="0" eaLnBrk="1" latinLnBrk="0" hangingPunct="1">
        <a:spcBef>
          <a:spcPct val="20000"/>
        </a:spcBef>
        <a:buFont typeface="Arial" pitchFamily="34" charset="0"/>
        <a:buChar char="–"/>
        <a:defRPr sz="2000" kern="0" baseline="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4pPr>
      <a:lvl5pPr marL="2056700" indent="-228522" algn="l" defTabSz="914088" rtl="0" eaLnBrk="1" latinLnBrk="0" hangingPunct="1">
        <a:spcBef>
          <a:spcPct val="20000"/>
        </a:spcBef>
        <a:buFont typeface="Arial" pitchFamily="34" charset="0"/>
        <a:buChar char="»"/>
        <a:defRPr sz="2000" kern="0" baseline="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5pPr>
      <a:lvl6pPr marL="2513745" indent="-228522" algn="l" defTabSz="9140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789" indent="-228522" algn="l" defTabSz="9140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833" indent="-228522" algn="l" defTabSz="9140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4878" indent="-228522" algn="l" defTabSz="9140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44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088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133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178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222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267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311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358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hongYou/subspace-clustering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citeseerx.ist.psu.edu/doc/10.1.1.24.5135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citeseerx.ist.psu.edu/doc/10.1.1.24.5135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png"/><Relationship Id="rId4" Type="http://schemas.openxmlformats.org/officeDocument/2006/relationships/hyperlink" Target="https://en.wikipedia.org/wiki/Gram%E2%80%93Schmidt_process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citeseerx.ist.psu.edu/doc/10.1.1.28.6652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Johnson%E2%80%93Lindenstrauss_lemma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scikit-learn.org/stable/auto_examples/miscellaneous/plot_johnson_lindenstrauss_bound.html#sphx-glr-auto-examples-miscellaneous-plot-johnson-lindenstrauss-bound-py" TargetMode="External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scikit-learn.org/stable/modules/manifold.html" TargetMode="Externa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scikit-learn.org/stable/modules/generated/sklearn.manifold.SpectralEmbedding.html#sklearn.manifold.SpectralEmbedding" TargetMode="Externa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umap-learn.readthedocs.io/en/latest/index.html" TargetMode="Externa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Riemannian_manifold" TargetMode="Externa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s://umap-learn.readthedocs.io/en/latest/how_umap_works.html" TargetMode="Externa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umap-learn.readthedocs.io/en/latest/how_umap_works.html" TargetMode="Externa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umap-learn.readthedocs.io/en/latest/index.html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umap-learn.readthedocs.io/en/latest/how_umap_works.html" TargetMode="Externa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umap-learn.readthedocs.io/en/latest/index.html" TargetMode="Externa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s://umap-learn.readthedocs.io/en/latest/how_umap_works.html" TargetMode="External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umap-learn.readthedocs.io/en/latest/how_umap_works.html" TargetMode="Externa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umap-learn.readthedocs.io/en/latest/index.html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umap-learn.readthedocs.io/en/latest/how_umap_works.html" TargetMode="Externa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umap-learn.readthedocs.io/en/latest/index.html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umap-learn.readthedocs.io/en/latest/how_umap_works.html" TargetMode="Externa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umap-learn.readthedocs.io/en/latest/index.html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umap-learn.readthedocs.io/en/latest/how_umap_works.html" TargetMode="Externa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umap-learn.readthedocs.io/en/latest/index.html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umap-learn.readthedocs.io/en/latest/how_umap_works.html" TargetMode="External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umap-learn.readthedocs.io/en/latest/how_umap_works.html" TargetMode="Externa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umap-learn.readthedocs.io/en/latest/index.html" TargetMode="Externa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Entropy_(information_theory)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en.wikipedia.org/wiki/Entropy_(information_theory)" TargetMode="External"/><Relationship Id="rId5" Type="http://schemas.openxmlformats.org/officeDocument/2006/relationships/image" Target="../media/image250.png"/><Relationship Id="rId4" Type="http://schemas.openxmlformats.org/officeDocument/2006/relationships/image" Target="../media/image2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hyperlink" Target="https://umap-learn.readthedocs.io/en/latest/parameters.html" TargetMode="External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umap-learn.readthedocs.io/en/latest/performance.html" TargetMode="Externa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umap-learn.readthedocs.io/en/latest/index.html" TargetMode="Externa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hyperlink" Target="https://www.jmlr.org/papers/volume9/vandermaaten08a/vandermaaten08a.pdf" TargetMode="External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citeseerx.ist.psu.edu/doc/10.1.1.24.5135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citeseerx.ist.psu.edu/doc/10.1.1.28.6652" TargetMode="Externa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hyperlink" Target="https://umap-learn.readthedocs.io/en/latest/how_umap_works.html" TargetMode="External"/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Entropy_(information_theory)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20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en.wikipedia.org/wiki/Entropy_(information_theory)" TargetMode="External"/><Relationship Id="rId5" Type="http://schemas.openxmlformats.org/officeDocument/2006/relationships/image" Target="../media/image250.png"/><Relationship Id="rId4" Type="http://schemas.openxmlformats.org/officeDocument/2006/relationships/image" Target="../media/image240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en.wikipedia.org/wiki/Clustering_high-dimensional_data" TargetMode="Externa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1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s://medium.com/@violante.andre/an-introduction-to-t-sne-with-python-example-47e6ae7dc58f" TargetMode="Externa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en.wikipedia.org/wiki/Clustering_high-dimensional_data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en.wikipedia.org/wiki/Clustering_high-dimensional_data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EAD34-FE4D-4A41-82A2-2236156312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6343" y="1072587"/>
            <a:ext cx="11693950" cy="2973777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CSCI E-96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Data Mining, Exploration and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Discovery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Introduction to Dimensionality Reduction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Part 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5A855A-A2B4-41D5-81C1-CAA6D45AA9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20825" y="4125717"/>
            <a:ext cx="9144000" cy="494102"/>
          </a:xfrm>
        </p:spPr>
        <p:txBody>
          <a:bodyPr/>
          <a:lstStyle/>
          <a:p>
            <a:r>
              <a:rPr lang="en-US" dirty="0"/>
              <a:t>Steve Elston</a:t>
            </a:r>
          </a:p>
          <a:p>
            <a:endParaRPr lang="en-US" dirty="0"/>
          </a:p>
        </p:txBody>
      </p:sp>
      <p:pic>
        <p:nvPicPr>
          <p:cNvPr id="1026" name="Picture 2" descr="Image result for harvard extension school logo">
            <a:extLst>
              <a:ext uri="{FF2B5EF4-FFF2-40B4-BE49-F238E27FC236}">
                <a16:creationId xmlns:a16="http://schemas.microsoft.com/office/drawing/2014/main" id="{0512F5AD-ED64-4E88-80AB-F8D75DDF2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5950" y="4619819"/>
            <a:ext cx="333375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8636C8FC-9C07-4DFA-B141-EBF94D41D6A9}"/>
              </a:ext>
            </a:extLst>
          </p:cNvPr>
          <p:cNvSpPr txBox="1">
            <a:spLocks/>
          </p:cNvSpPr>
          <p:nvPr/>
        </p:nvSpPr>
        <p:spPr>
          <a:xfrm>
            <a:off x="1524000" y="6363896"/>
            <a:ext cx="9144000" cy="4941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/>
              <a:t>Copyright 2020,2021, 2022, 2023, 2024 Stephen F Elston. All rights reserved.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50567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1404600" cy="530954"/>
          </a:xfrm>
        </p:spPr>
        <p:txBody>
          <a:bodyPr>
            <a:noAutofit/>
          </a:bodyPr>
          <a:lstStyle/>
          <a:p>
            <a:r>
              <a:rPr lang="en-US" sz="3200" dirty="0"/>
              <a:t>Subspace Projection Methods</a:t>
            </a:r>
            <a:endParaRPr lang="en-US" sz="4000" dirty="0">
              <a:latin typeface="Script MT Bold" panose="03040602040607080904" pitchFamily="66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7275" y="896079"/>
            <a:ext cx="11321349" cy="56028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How can we extend clustering to higher dimensions?    </a:t>
            </a:r>
          </a:p>
          <a:p>
            <a:r>
              <a:rPr lang="en-US" b="1" dirty="0">
                <a:latin typeface="+mn-lt"/>
              </a:rPr>
              <a:t>Subspace clustering s</a:t>
            </a:r>
            <a:r>
              <a:rPr lang="en-US" dirty="0">
                <a:latin typeface="+mn-lt"/>
              </a:rPr>
              <a:t>amples many subspaces to find embedding  </a:t>
            </a:r>
            <a:r>
              <a:rPr lang="en-US" b="1" dirty="0">
                <a:latin typeface="+mn-lt"/>
              </a:rPr>
              <a:t> </a:t>
            </a:r>
          </a:p>
          <a:p>
            <a:r>
              <a:rPr lang="en-US" dirty="0">
                <a:latin typeface="+mn-lt"/>
              </a:rPr>
              <a:t>Limited scalability since there are infinite possible subspaces</a:t>
            </a:r>
          </a:p>
          <a:p>
            <a:r>
              <a:rPr lang="en-US" dirty="0">
                <a:latin typeface="+mn-lt"/>
              </a:rPr>
              <a:t>Heuristic, </a:t>
            </a:r>
            <a:r>
              <a:rPr lang="en-US" b="1" dirty="0">
                <a:latin typeface="+mn-lt"/>
              </a:rPr>
              <a:t>downward closure property</a:t>
            </a:r>
            <a:r>
              <a:rPr lang="en-US" dirty="0">
                <a:latin typeface="+mn-lt"/>
              </a:rPr>
              <a:t>, improves scalability - addressed in a subsequent lesson</a:t>
            </a:r>
          </a:p>
          <a:p>
            <a:r>
              <a:rPr lang="en-US" dirty="0">
                <a:latin typeface="+mn-lt"/>
              </a:rPr>
              <a:t>Python subspace clustering package in </a:t>
            </a:r>
            <a:r>
              <a:rPr lang="en-US" dirty="0">
                <a:latin typeface="+mn-lt"/>
                <a:hlinkClick r:id="rId3"/>
              </a:rPr>
              <a:t>Chong </a:t>
            </a:r>
            <a:r>
              <a:rPr lang="en-US" dirty="0" err="1">
                <a:latin typeface="+mn-lt"/>
                <a:hlinkClick r:id="rId3"/>
              </a:rPr>
              <a:t>You’s</a:t>
            </a:r>
            <a:r>
              <a:rPr lang="en-US" dirty="0">
                <a:latin typeface="+mn-lt"/>
                <a:hlinkClick r:id="rId3"/>
              </a:rPr>
              <a:t> GitHub repository</a:t>
            </a:r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We will not pursue this method further here</a:t>
            </a:r>
          </a:p>
          <a:p>
            <a:r>
              <a:rPr lang="en-US" dirty="0">
                <a:latin typeface="+mn-lt"/>
              </a:rPr>
              <a:t>Random projection methods are a better alternative in many cases  </a:t>
            </a:r>
          </a:p>
          <a:p>
            <a:pPr lvl="1"/>
            <a:endParaRPr lang="en-US" dirty="0">
              <a:latin typeface="+mn-lt"/>
            </a:endParaRPr>
          </a:p>
          <a:p>
            <a:pPr marL="457200" lvl="1" indent="0">
              <a:buNone/>
            </a:pP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32104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Random Projection Methods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1004777"/>
                <a:ext cx="11525250" cy="518169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Construct </a:t>
                </a:r>
                <a:r>
                  <a:rPr lang="en-US" b="1" dirty="0">
                    <a:latin typeface="+mn-lt"/>
                  </a:rPr>
                  <a:t>random projection matrix</a:t>
                </a:r>
                <a:r>
                  <a:rPr lang="en-US" dirty="0">
                    <a:latin typeface="+mn-lt"/>
                  </a:rPr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bSup>
                  </m:oMath>
                </a14:m>
                <a:r>
                  <a:rPr lang="en-US" dirty="0">
                    <a:latin typeface="+mn-lt"/>
                  </a:rPr>
                  <a:t>, maps </a:t>
                </a:r>
                <a:r>
                  <a:rPr lang="en-US" i="1" dirty="0">
                    <a:latin typeface="+mn-lt"/>
                  </a:rPr>
                  <a:t>k </a:t>
                </a:r>
                <a:r>
                  <a:rPr lang="en-US" dirty="0">
                    <a:latin typeface="+mn-lt"/>
                  </a:rPr>
                  <a:t>high dimensional samples,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>
                    <a:latin typeface="+mn-lt"/>
                  </a:rPr>
                  <a:t> </a:t>
                </a: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: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</m:sSup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r>
                  <a:rPr lang="en-US" b="1" dirty="0">
                    <a:latin typeface="+mn-lt"/>
                  </a:rPr>
                  <a:t>Linear transformation </a:t>
                </a:r>
                <a:r>
                  <a:rPr lang="en-US" dirty="0">
                    <a:latin typeface="+mn-lt"/>
                  </a:rPr>
                  <a:t>is then 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bSup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What are the properties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dirty="0">
                    <a:latin typeface="+mn-lt"/>
                  </a:rPr>
                  <a:t>?     </a:t>
                </a:r>
              </a:p>
              <a:p>
                <a:pPr lvl="1"/>
                <a:r>
                  <a:rPr lang="en-US" dirty="0">
                    <a:latin typeface="+mn-lt"/>
                  </a:rPr>
                  <a:t>Example, let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dirty="0">
                    <a:latin typeface="+mn-lt"/>
                  </a:rPr>
                  <a:t> have values values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endParaRPr lang="en-US" dirty="0">
                  <a:latin typeface="+mn-lt"/>
                </a:endParaRPr>
              </a:p>
              <a:p>
                <a:pPr lvl="1"/>
                <a:r>
                  <a:rPr lang="en-US" dirty="0">
                    <a:latin typeface="+mn-lt"/>
                  </a:rPr>
                  <a:t>Elements of </a:t>
                </a:r>
                <a:r>
                  <a:rPr lang="en-US" i="1" dirty="0">
                    <a:latin typeface="+mn-lt"/>
                  </a:rPr>
                  <a:t>Y</a:t>
                </a:r>
                <a:r>
                  <a:rPr lang="en-US" dirty="0">
                    <a:latin typeface="+mn-lt"/>
                  </a:rPr>
                  <a:t> are linear superposition of projected elements of </a:t>
                </a:r>
                <a:r>
                  <a:rPr lang="en-US" i="1" dirty="0">
                    <a:latin typeface="+mn-lt"/>
                  </a:rPr>
                  <a:t>X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nary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+mn-lt"/>
                </a:endParaRPr>
              </a:p>
              <a:p>
                <a:pPr lvl="1"/>
                <a:r>
                  <a:rPr lang="en-US" dirty="0">
                    <a:latin typeface="+mn-lt"/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>
                    <a:latin typeface="+mn-lt"/>
                  </a:rPr>
                  <a:t> elements in column </a:t>
                </a:r>
                <a:r>
                  <a:rPr lang="en-US" i="1" dirty="0" err="1">
                    <a:latin typeface="+mn-lt"/>
                  </a:rPr>
                  <a:t>i</a:t>
                </a:r>
                <a:r>
                  <a:rPr lang="en-US" dirty="0">
                    <a:latin typeface="+mn-lt"/>
                  </a:rPr>
                  <a:t>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</a:rPr>
                  <a:t> are projected to elements in column </a:t>
                </a:r>
                <a:r>
                  <a:rPr lang="en-US" i="1" dirty="0">
                    <a:latin typeface="+mn-lt"/>
                  </a:rPr>
                  <a:t>j</a:t>
                </a:r>
                <a:r>
                  <a:rPr lang="en-US" dirty="0">
                    <a:latin typeface="+mn-lt"/>
                  </a:rPr>
                  <a:t>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lang="en-US" dirty="0">
                  <a:latin typeface="+mn-lt"/>
                </a:endParaRPr>
              </a:p>
              <a:p>
                <a:pPr lvl="1"/>
                <a:r>
                  <a:rPr lang="en-US" dirty="0">
                    <a:latin typeface="+mn-lt"/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2000" dirty="0"/>
                  <a:t> </a:t>
                </a:r>
                <a:r>
                  <a:rPr lang="en-US" dirty="0">
                    <a:latin typeface="+mn-lt"/>
                  </a:rPr>
                  <a:t>elements in column </a:t>
                </a:r>
                <a:r>
                  <a:rPr lang="en-US" i="1" dirty="0" err="1">
                    <a:latin typeface="+mn-lt"/>
                  </a:rPr>
                  <a:t>i</a:t>
                </a:r>
                <a:r>
                  <a:rPr lang="en-US" dirty="0">
                    <a:latin typeface="+mn-lt"/>
                  </a:rPr>
                  <a:t> </a:t>
                </a:r>
                <a:r>
                  <a:rPr lang="en-US" sz="2000" dirty="0">
                    <a:latin typeface="+mn-lt"/>
                  </a:rPr>
                  <a:t>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</a:rPr>
                  <a:t> are not projection </a:t>
                </a:r>
                <a:r>
                  <a:rPr lang="en-US" sz="2000" dirty="0"/>
                  <a:t> </a:t>
                </a:r>
                <a:endParaRPr lang="en-US" dirty="0">
                  <a:latin typeface="+mn-lt"/>
                </a:endParaRPr>
              </a:p>
              <a:p>
                <a:pPr marL="0" indent="0">
                  <a:buNone/>
                </a:pPr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1004777"/>
                <a:ext cx="11525250" cy="5181690"/>
              </a:xfrm>
              <a:blipFill>
                <a:blip r:embed="rId3"/>
                <a:stretch>
                  <a:fillRect l="-1111" t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66527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Random Projection Methods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1004777"/>
                <a:ext cx="11525250" cy="518169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Construct random projection matrix,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bSup>
                  </m:oMath>
                </a14:m>
                <a:r>
                  <a:rPr lang="en-US" dirty="0">
                    <a:latin typeface="+mn-lt"/>
                  </a:rPr>
                  <a:t>, maps </a:t>
                </a:r>
                <a:r>
                  <a:rPr lang="en-US" i="1" dirty="0">
                    <a:latin typeface="+mn-lt"/>
                  </a:rPr>
                  <a:t>k </a:t>
                </a:r>
                <a:r>
                  <a:rPr lang="en-US" dirty="0">
                    <a:latin typeface="+mn-lt"/>
                  </a:rPr>
                  <a:t>high dimensional samples,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>
                    <a:latin typeface="+mn-lt"/>
                  </a:rPr>
                  <a:t> </a:t>
                </a: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bSup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How can we construct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bSup>
                  </m:oMath>
                </a14:m>
                <a:r>
                  <a:rPr lang="en-US" dirty="0">
                    <a:latin typeface="+mn-lt"/>
                  </a:rPr>
                  <a:t>?</a:t>
                </a:r>
              </a:p>
              <a:p>
                <a:r>
                  <a:rPr lang="en-US" dirty="0">
                    <a:latin typeface="+mn-lt"/>
                  </a:rPr>
                  <a:t>Original idea (</a:t>
                </a:r>
                <a:r>
                  <a:rPr lang="en-US" dirty="0">
                    <a:latin typeface="+mn-lt"/>
                    <a:hlinkClick r:id="rId3"/>
                  </a:rPr>
                  <a:t>Bingham and </a:t>
                </a:r>
                <a:r>
                  <a:rPr lang="en-US" dirty="0" err="1">
                    <a:latin typeface="+mn-lt"/>
                    <a:hlinkClick r:id="rId3"/>
                  </a:rPr>
                  <a:t>Mannila</a:t>
                </a:r>
                <a:r>
                  <a:rPr lang="en-US" dirty="0">
                    <a:latin typeface="+mn-lt"/>
                    <a:hlinkClick r:id="rId3"/>
                  </a:rPr>
                  <a:t>, 2001</a:t>
                </a:r>
                <a:r>
                  <a:rPr lang="en-US" dirty="0">
                    <a:latin typeface="+mn-lt"/>
                  </a:rPr>
                  <a:t>), selected random directions by sampling Gaussian distribution    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>
                    <a:latin typeface="+mn-lt"/>
                  </a:rPr>
                  <a:t>Select </a:t>
                </a:r>
                <a:r>
                  <a:rPr lang="en-US" b="1" dirty="0">
                    <a:latin typeface="+mn-lt"/>
                  </a:rPr>
                  <a:t>Gaussian random unit vector </a:t>
                </a:r>
                <a:r>
                  <a:rPr lang="en-US" dirty="0">
                    <a:latin typeface="+mn-lt"/>
                  </a:rPr>
                  <a:t>as first row of </a:t>
                </a:r>
                <a:r>
                  <a:rPr lang="en-US" i="1" dirty="0">
                    <a:latin typeface="+mn-lt"/>
                  </a:rPr>
                  <a:t>R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>
                    <a:latin typeface="+mn-lt"/>
                  </a:rPr>
                  <a:t>Select Gaussian random unit vector </a:t>
                </a:r>
                <a:r>
                  <a:rPr lang="en-US" b="1" dirty="0">
                    <a:latin typeface="+mn-lt"/>
                  </a:rPr>
                  <a:t>orthogonal to previously selected rows of </a:t>
                </a:r>
                <a:r>
                  <a:rPr lang="en-US" b="1" i="1" dirty="0">
                    <a:latin typeface="+mn-lt"/>
                  </a:rPr>
                  <a:t>R</a:t>
                </a:r>
                <a:r>
                  <a:rPr lang="en-US" b="1" dirty="0">
                    <a:latin typeface="+mn-lt"/>
                  </a:rPr>
                  <a:t> 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>
                    <a:latin typeface="+mn-lt"/>
                  </a:rPr>
                  <a:t>Repeat step 2 until </a:t>
                </a:r>
                <a:r>
                  <a:rPr lang="en-US" i="1" dirty="0">
                    <a:latin typeface="+mn-lt"/>
                  </a:rPr>
                  <a:t>R</a:t>
                </a:r>
                <a:r>
                  <a:rPr lang="en-US" dirty="0">
                    <a:latin typeface="+mn-lt"/>
                  </a:rPr>
                  <a:t> constructed  </a:t>
                </a:r>
              </a:p>
              <a:p>
                <a:r>
                  <a:rPr lang="en-US" dirty="0">
                    <a:latin typeface="+mn-lt"/>
                  </a:rPr>
                  <a:t>A random sampling method  </a:t>
                </a:r>
              </a:p>
              <a:p>
                <a:pPr lvl="1"/>
                <a:r>
                  <a:rPr lang="en-US" dirty="0">
                    <a:latin typeface="+mn-lt"/>
                  </a:rPr>
                  <a:t>We have seen random sampling methods before, count-min-sketch, </a:t>
                </a:r>
                <a:r>
                  <a:rPr lang="en-US" dirty="0" err="1">
                    <a:latin typeface="+mn-lt"/>
                  </a:rPr>
                  <a:t>HyperLogLog</a:t>
                </a:r>
                <a:r>
                  <a:rPr lang="en-US" dirty="0">
                    <a:latin typeface="+mn-lt"/>
                  </a:rPr>
                  <a:t>, etc.</a:t>
                </a:r>
              </a:p>
              <a:p>
                <a:pPr marL="0" indent="0">
                  <a:buNone/>
                </a:pPr>
                <a:endParaRPr lang="en-US" dirty="0">
                  <a:latin typeface="+mn-lt"/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1004777"/>
                <a:ext cx="11525250" cy="5181690"/>
              </a:xfrm>
              <a:blipFill>
                <a:blip r:embed="rId4"/>
                <a:stretch>
                  <a:fillRect l="-1111" t="-2000" r="-15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74411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Random Projection Methods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1004777"/>
                <a:ext cx="11525250" cy="518169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Construct random projection matrix,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bSup>
                  </m:oMath>
                </a14:m>
                <a:r>
                  <a:rPr lang="en-US" dirty="0">
                    <a:latin typeface="+mn-lt"/>
                  </a:rPr>
                  <a:t>, maps </a:t>
                </a:r>
                <a:r>
                  <a:rPr lang="en-US" i="1" dirty="0">
                    <a:latin typeface="+mn-lt"/>
                  </a:rPr>
                  <a:t>k </a:t>
                </a:r>
                <a:r>
                  <a:rPr lang="en-US" dirty="0">
                    <a:latin typeface="+mn-lt"/>
                  </a:rPr>
                  <a:t>high dimensional samples,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</a:rPr>
                  <a:t> </a:t>
                </a:r>
                <a:endParaRPr lang="en-US" i="1" dirty="0">
                  <a:latin typeface="Cambria Math" panose="02040503050406030204" pitchFamily="18" charset="0"/>
                </a:endParaRPr>
              </a:p>
              <a:p>
                <a:r>
                  <a:rPr lang="en-US" dirty="0">
                    <a:latin typeface="+mn-lt"/>
                  </a:rPr>
                  <a:t>Original idea (</a:t>
                </a:r>
                <a:r>
                  <a:rPr lang="en-US" dirty="0">
                    <a:latin typeface="+mn-lt"/>
                    <a:hlinkClick r:id="rId3"/>
                  </a:rPr>
                  <a:t>Bingham and </a:t>
                </a:r>
                <a:r>
                  <a:rPr lang="en-US" dirty="0" err="1">
                    <a:latin typeface="+mn-lt"/>
                    <a:hlinkClick r:id="rId3"/>
                  </a:rPr>
                  <a:t>Mannila</a:t>
                </a:r>
                <a:r>
                  <a:rPr lang="en-US" dirty="0">
                    <a:latin typeface="+mn-lt"/>
                    <a:hlinkClick r:id="rId3"/>
                  </a:rPr>
                  <a:t>, 2001</a:t>
                </a:r>
                <a:r>
                  <a:rPr lang="en-US" dirty="0">
                    <a:latin typeface="+mn-lt"/>
                  </a:rPr>
                  <a:t>), selected random directions by sampling Gaussian distribution    </a:t>
                </a:r>
              </a:p>
              <a:p>
                <a:r>
                  <a:rPr lang="en-US" dirty="0">
                    <a:latin typeface="+mn-lt"/>
                  </a:rPr>
                  <a:t>Properties of Gaussian random projection </a:t>
                </a:r>
                <a:endParaRPr lang="en-US" i="1" dirty="0">
                  <a:latin typeface="+mn-lt"/>
                </a:endParaRPr>
              </a:p>
              <a:p>
                <a:pPr lvl="1"/>
                <a:r>
                  <a:rPr lang="en-US" dirty="0">
                    <a:latin typeface="+mn-lt"/>
                  </a:rPr>
                  <a:t>By construction the projected samples </a:t>
                </a:r>
                <a:r>
                  <a:rPr lang="en-US" i="1" dirty="0">
                    <a:latin typeface="+mn-lt"/>
                  </a:rPr>
                  <a:t>Y</a:t>
                </a:r>
                <a:r>
                  <a:rPr lang="en-US" dirty="0">
                    <a:latin typeface="+mn-lt"/>
                  </a:rPr>
                  <a:t>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>
                    <a:latin typeface="+mn-lt"/>
                  </a:rPr>
                  <a:t> are </a:t>
                </a:r>
                <a:r>
                  <a:rPr lang="en-US" b="1" dirty="0">
                    <a:latin typeface="+mn-lt"/>
                  </a:rPr>
                  <a:t>orthogonal</a:t>
                </a:r>
              </a:p>
              <a:p>
                <a:pPr lvl="1"/>
                <a:r>
                  <a:rPr lang="en-US" dirty="0">
                    <a:latin typeface="+mn-lt"/>
                  </a:rPr>
                  <a:t>The projection is normalized and therefore </a:t>
                </a:r>
                <a:r>
                  <a:rPr lang="en-US" b="1" dirty="0">
                    <a:latin typeface="+mn-lt"/>
                  </a:rPr>
                  <a:t>distance preserving   </a:t>
                </a:r>
              </a:p>
              <a:p>
                <a:pPr lvl="1"/>
                <a:r>
                  <a:rPr lang="en-US" dirty="0">
                    <a:latin typeface="+mn-lt"/>
                  </a:rPr>
                  <a:t>The sample distribution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>
                    <a:latin typeface="+mn-lt"/>
                  </a:rPr>
                  <a:t> has the </a:t>
                </a:r>
                <a:r>
                  <a:rPr lang="en-US" b="1" dirty="0">
                    <a:latin typeface="+mn-lt"/>
                  </a:rPr>
                  <a:t>same variance giving spherical clusters </a:t>
                </a:r>
              </a:p>
              <a:p>
                <a:r>
                  <a:rPr lang="en-US" dirty="0">
                    <a:latin typeface="+mn-lt"/>
                  </a:rPr>
                  <a:t>But, the Gaussian random projection algorithm requires application of a </a:t>
                </a:r>
                <a:r>
                  <a:rPr lang="en-US" dirty="0">
                    <a:latin typeface="+mn-lt"/>
                    <a:hlinkClick r:id="rId4"/>
                  </a:rPr>
                  <a:t>Gramm-Schmidt orthogonalization </a:t>
                </a:r>
                <a:r>
                  <a:rPr lang="en-US" dirty="0">
                    <a:latin typeface="+mn-lt"/>
                  </a:rPr>
                  <a:t>at each step of construction of R</a:t>
                </a:r>
              </a:p>
              <a:p>
                <a:pPr lvl="1"/>
                <a:r>
                  <a:rPr lang="en-US" dirty="0">
                    <a:latin typeface="+mn-lt"/>
                  </a:rPr>
                  <a:t>Algorithm is </a:t>
                </a:r>
                <a:r>
                  <a:rPr lang="en-US" b="1" dirty="0">
                    <a:latin typeface="+mn-lt"/>
                  </a:rPr>
                  <a:t>computationally intensive</a:t>
                </a:r>
                <a:r>
                  <a:rPr lang="en-US" dirty="0">
                    <a:latin typeface="+mn-lt"/>
                  </a:rPr>
                  <a:t>    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1004777"/>
                <a:ext cx="11525250" cy="5181690"/>
              </a:xfrm>
              <a:blipFill>
                <a:blip r:embed="rId5"/>
                <a:stretch>
                  <a:fillRect l="-1111" t="-2000" r="-15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14027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Random Projection Methods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1004777"/>
                <a:ext cx="11525250" cy="518169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How can we efficiently construct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bSup>
                  </m:oMath>
                </a14:m>
                <a:r>
                  <a:rPr lang="en-US" dirty="0">
                    <a:latin typeface="+mn-lt"/>
                  </a:rPr>
                  <a:t>?</a:t>
                </a:r>
              </a:p>
              <a:p>
                <a:r>
                  <a:rPr lang="en-US" dirty="0">
                    <a:latin typeface="+mn-lt"/>
                  </a:rPr>
                  <a:t>Selected random directions by simple probabilistic sampling </a:t>
                </a:r>
              </a:p>
              <a:p>
                <a:r>
                  <a:rPr lang="en-US" dirty="0" err="1">
                    <a:latin typeface="+mn-lt"/>
                    <a:hlinkClick r:id="rId3"/>
                  </a:rPr>
                  <a:t>Achliptas</a:t>
                </a:r>
                <a:r>
                  <a:rPr lang="en-US" dirty="0">
                    <a:latin typeface="+mn-lt"/>
                    <a:hlinkClick r:id="rId3"/>
                  </a:rPr>
                  <a:t>, 2001</a:t>
                </a:r>
                <a:r>
                  <a:rPr lang="en-US" dirty="0">
                    <a:latin typeface="+mn-lt"/>
                  </a:rPr>
                  <a:t> proposed </a:t>
                </a:r>
                <a:r>
                  <a:rPr lang="en-US" b="1" dirty="0">
                    <a:latin typeface="+mn-lt"/>
                  </a:rPr>
                  <a:t>database scale algorithm</a:t>
                </a:r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The elements of </a:t>
                </a:r>
                <a:r>
                  <a:rPr lang="en-US" i="1" dirty="0">
                    <a:latin typeface="+mn-lt"/>
                  </a:rPr>
                  <a:t>R</a:t>
                </a:r>
                <a:r>
                  <a:rPr lang="en-US" dirty="0">
                    <a:latin typeface="+mn-lt"/>
                  </a:rPr>
                  <a:t> are randomly selected with the following probabilities, </a:t>
                </a:r>
                <a:r>
                  <a:rPr lang="en-US" i="1" dirty="0">
                    <a:latin typeface="+mn-lt"/>
                  </a:rPr>
                  <a:t>p</a:t>
                </a:r>
                <a:r>
                  <a:rPr lang="en-US" dirty="0">
                    <a:latin typeface="+mn-lt"/>
                  </a:rPr>
                  <a:t>:   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ra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=1/6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=2/3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=1/6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Resulting projection is a reasonable approximation of the Gaussian random projection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1004777"/>
                <a:ext cx="11525250" cy="5181690"/>
              </a:xfrm>
              <a:blipFill>
                <a:blip r:embed="rId4"/>
                <a:stretch>
                  <a:fillRect l="-1111" t="-2000" r="-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22538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Random Projection Methods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1004777"/>
                <a:ext cx="11525250" cy="518169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The </a:t>
                </a:r>
                <a:r>
                  <a:rPr lang="en-US" b="1" dirty="0">
                    <a:latin typeface="+mn-lt"/>
                    <a:hlinkClick r:id="rId3"/>
                  </a:rPr>
                  <a:t>Johnson-</a:t>
                </a:r>
                <a:r>
                  <a:rPr lang="en-US" b="1" dirty="0" err="1">
                    <a:latin typeface="+mn-lt"/>
                    <a:hlinkClick r:id="rId3"/>
                  </a:rPr>
                  <a:t>Lindenstrauss</a:t>
                </a:r>
                <a:r>
                  <a:rPr lang="en-US" b="1" dirty="0">
                    <a:latin typeface="+mn-lt"/>
                    <a:hlinkClick r:id="rId3"/>
                  </a:rPr>
                  <a:t> lemma </a:t>
                </a:r>
                <a:r>
                  <a:rPr lang="en-US" dirty="0">
                    <a:latin typeface="+mn-lt"/>
                  </a:rPr>
                  <a:t>puts bounds on the error of random projections    </a:t>
                </a:r>
              </a:p>
              <a:p>
                <a:r>
                  <a:rPr lang="en-US" dirty="0">
                    <a:latin typeface="+mn-lt"/>
                  </a:rPr>
                  <a:t>For the simple case of a </a:t>
                </a:r>
                <a:r>
                  <a:rPr lang="en-US" b="1" dirty="0">
                    <a:latin typeface="+mn-lt"/>
                  </a:rPr>
                  <a:t>Euclidean space</a:t>
                </a:r>
                <a:r>
                  <a:rPr lang="en-US" dirty="0">
                    <a:latin typeface="+mn-lt"/>
                  </a:rPr>
                  <a:t>, the Johnson-</a:t>
                </a:r>
                <a:r>
                  <a:rPr lang="en-US" dirty="0" err="1">
                    <a:latin typeface="+mn-lt"/>
                  </a:rPr>
                  <a:t>Lindenstrauss</a:t>
                </a:r>
                <a:r>
                  <a:rPr lang="en-US" dirty="0">
                    <a:latin typeface="+mn-lt"/>
                  </a:rPr>
                  <a:t> lemma:</a:t>
                </a:r>
              </a:p>
              <a:p>
                <a:pPr lvl="1"/>
                <a:r>
                  <a:rPr lang="en-US" dirty="0">
                    <a:latin typeface="+mn-lt"/>
                  </a:rPr>
                  <a:t>Distance error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≤1</m:t>
                    </m:r>
                  </m:oMath>
                </a14:m>
                <a:endParaRPr lang="en-US" dirty="0">
                  <a:latin typeface="+mn-lt"/>
                </a:endParaRPr>
              </a:p>
              <a:p>
                <a:pPr lvl="1"/>
                <a:r>
                  <a:rPr lang="en-US" dirty="0">
                    <a:latin typeface="+mn-lt"/>
                  </a:rPr>
                  <a:t>u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>
                    <a:latin typeface="+mn-lt"/>
                  </a:rPr>
                  <a:t> are sample vectors in the original space,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endParaRPr lang="en-US" dirty="0">
                  <a:latin typeface="+mn-lt"/>
                </a:endParaRPr>
              </a:p>
              <a:p>
                <a:pPr lvl="1"/>
                <a:r>
                  <a:rPr lang="en-US" dirty="0">
                    <a:latin typeface="+mn-lt"/>
                  </a:rPr>
                  <a:t>Define a linear map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():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>
                    <a:latin typeface="+mn-lt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>
                    <a:latin typeface="+mn-lt"/>
                  </a:rPr>
                  <a:t> </a:t>
                </a:r>
              </a:p>
              <a:p>
                <a:pPr lvl="1"/>
                <a:r>
                  <a:rPr lang="en-US" dirty="0">
                    <a:latin typeface="+mn-lt"/>
                  </a:rPr>
                  <a:t>The </a:t>
                </a:r>
                <a:r>
                  <a:rPr lang="en-US" b="1" dirty="0">
                    <a:latin typeface="+mn-lt"/>
                  </a:rPr>
                  <a:t>error is then bounded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</m:d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</m:d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r>
                  <a:rPr lang="en-US" b="1" dirty="0">
                    <a:latin typeface="+mn-lt"/>
                  </a:rPr>
                  <a:t>The error distance of a random projection,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b="1" dirty="0">
                    <a:latin typeface="+mn-lt"/>
                  </a:rPr>
                  <a:t>, is bounded </a:t>
                </a:r>
                <a:r>
                  <a:rPr lang="en-US" dirty="0">
                    <a:latin typeface="+mn-lt"/>
                  </a:rPr>
                  <a:t>by the Johnson-</a:t>
                </a:r>
                <a:r>
                  <a:rPr lang="en-US" dirty="0" err="1">
                    <a:latin typeface="+mn-lt"/>
                  </a:rPr>
                  <a:t>Lindenstrauss</a:t>
                </a:r>
                <a:r>
                  <a:rPr lang="en-US" dirty="0">
                    <a:latin typeface="+mn-lt"/>
                  </a:rPr>
                  <a:t> lemma 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1004777"/>
                <a:ext cx="11525250" cy="5181690"/>
              </a:xfrm>
              <a:blipFill>
                <a:blip r:embed="rId4"/>
                <a:stretch>
                  <a:fillRect l="-1111" t="-2000" r="-1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5858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Random Projection Methods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1004777"/>
                <a:ext cx="11525250" cy="518169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How can we interpret the Johnson-</a:t>
                </a:r>
                <a:r>
                  <a:rPr lang="en-US" dirty="0" err="1">
                    <a:latin typeface="+mn-lt"/>
                  </a:rPr>
                  <a:t>Lindenstrauss</a:t>
                </a:r>
                <a:r>
                  <a:rPr lang="en-US" dirty="0">
                    <a:latin typeface="+mn-lt"/>
                  </a:rPr>
                  <a:t> lemma?  </a:t>
                </a:r>
                <a:endParaRPr lang="en-US" b="1" dirty="0">
                  <a:latin typeface="+mn-lt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</m:d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</m:d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Start with the random projection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: 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b="1" dirty="0">
                    <a:latin typeface="+mn-lt"/>
                  </a:rPr>
                  <a:t>, </a:t>
                </a:r>
                <a:r>
                  <a:rPr lang="en-US" dirty="0">
                    <a:latin typeface="+mn-lt"/>
                  </a:rPr>
                  <a:t>or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We want the random projection to be </a:t>
                </a:r>
                <a:r>
                  <a:rPr lang="en-US" b="1" dirty="0">
                    <a:latin typeface="+mn-lt"/>
                  </a:rPr>
                  <a:t>distance preserving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b="1" dirty="0">
                    <a:latin typeface="+mn-lt"/>
                  </a:rPr>
                  <a:t> </a:t>
                </a:r>
                <a:r>
                  <a:rPr lang="en-US" dirty="0">
                    <a:latin typeface="+mn-lt"/>
                  </a:rPr>
                  <a:t>is the squared Euclidean distance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endParaRPr lang="en-US" b="1" dirty="0">
                  <a:latin typeface="+mn-lt"/>
                </a:endParaRP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>
                    <a:latin typeface="+mn-lt"/>
                  </a:rPr>
                  <a:t> is the squared Euclidean distance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>
                    <a:latin typeface="+mn-lt"/>
                  </a:rPr>
                  <a:t>  </a:t>
                </a:r>
              </a:p>
              <a:p>
                <a:pPr lvl="1"/>
                <a:r>
                  <a:rPr lang="en-US" dirty="0">
                    <a:latin typeface="+mn-lt"/>
                  </a:rPr>
                  <a:t>The error is bounded by a factor of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1004777"/>
                <a:ext cx="11525250" cy="5181690"/>
              </a:xfrm>
              <a:blipFill>
                <a:blip r:embed="rId3"/>
                <a:stretch>
                  <a:fillRect l="-1111" t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05455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Random Projection Methods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1004777"/>
                <a:ext cx="11525250" cy="518169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What are the implications of the the Johnson-</a:t>
                </a:r>
                <a:r>
                  <a:rPr lang="en-US" dirty="0" err="1">
                    <a:latin typeface="+mn-lt"/>
                  </a:rPr>
                  <a:t>Lindenstrauss</a:t>
                </a:r>
                <a:r>
                  <a:rPr lang="en-US" dirty="0">
                    <a:latin typeface="+mn-lt"/>
                  </a:rPr>
                  <a:t> lemma for dimensionality reduction?  </a:t>
                </a:r>
                <a:endParaRPr lang="en-US" b="1" dirty="0">
                  <a:latin typeface="+mn-lt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</m:d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</m:d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After a lot of algebra, relationship between acceptable distance error,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>
                    <a:latin typeface="+mn-lt"/>
                  </a:rPr>
                  <a:t>, and reduction to lower dimensional space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>
                    <a:latin typeface="+mn-lt"/>
                  </a:rPr>
                  <a:t> for </a:t>
                </a:r>
                <a:r>
                  <a:rPr lang="en-US" i="1" dirty="0">
                    <a:latin typeface="+mn-lt"/>
                  </a:rPr>
                  <a:t>k</a:t>
                </a:r>
                <a:r>
                  <a:rPr lang="en-US" dirty="0">
                    <a:latin typeface="+mn-lt"/>
                  </a:rPr>
                  <a:t> samples: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𝑚𝑖𝑛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𝑙𝑜𝑔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num>
                        <m:den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𝜀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𝜀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</m:den>
                      </m:f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Notice that random projection </a:t>
                </a:r>
                <a:r>
                  <a:rPr lang="en-US" b="1" dirty="0">
                    <a:latin typeface="+mn-lt"/>
                  </a:rPr>
                  <a:t>cannot work </a:t>
                </a:r>
                <a:r>
                  <a:rPr lang="en-US" dirty="0">
                    <a:latin typeface="+mn-lt"/>
                  </a:rPr>
                  <a:t>for data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>
                    <a:latin typeface="+mn-lt"/>
                  </a:rPr>
                  <a:t> </a:t>
                </a:r>
              </a:p>
              <a:p>
                <a:r>
                  <a:rPr lang="en-US" dirty="0">
                    <a:latin typeface="+mn-lt"/>
                  </a:rPr>
                  <a:t>Is an exponential trade-off between dimensionality reduction and preserving distance for fixed </a:t>
                </a:r>
                <a:r>
                  <a:rPr lang="en-US" i="1" dirty="0">
                    <a:latin typeface="+mn-lt"/>
                  </a:rPr>
                  <a:t>k</a:t>
                </a:r>
                <a:r>
                  <a:rPr lang="en-US" dirty="0">
                    <a:latin typeface="+mn-lt"/>
                  </a:rPr>
                  <a:t>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1004777"/>
                <a:ext cx="11525250" cy="5181690"/>
              </a:xfrm>
              <a:blipFill>
                <a:blip r:embed="rId3"/>
                <a:stretch>
                  <a:fillRect l="-1111" t="-2000" r="-13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07251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Random Projection Methods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33375" y="1004777"/>
            <a:ext cx="11525250" cy="9192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Exponential trade-off between dimensionality reduction and preserving distance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31CCED-7804-CB50-FB5D-CFBD325B81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796" y="1924051"/>
            <a:ext cx="5342083" cy="43247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FD0E3D0-12ED-0F5C-DD70-24CA66AE81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924051"/>
            <a:ext cx="5334462" cy="4313294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80E428B-EA15-F649-0167-E098FC44FABA}"/>
              </a:ext>
            </a:extLst>
          </p:cNvPr>
          <p:cNvSpPr txBox="1">
            <a:spLocks/>
          </p:cNvSpPr>
          <p:nvPr/>
        </p:nvSpPr>
        <p:spPr>
          <a:xfrm>
            <a:off x="4152900" y="6459517"/>
            <a:ext cx="3055230" cy="352982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latin typeface="+mn-lt"/>
                <a:hlinkClick r:id="rId5"/>
              </a:rPr>
              <a:t>Credit: Scikit-Learn team</a:t>
            </a:r>
            <a:endParaRPr lang="en-US" dirty="0">
              <a:latin typeface="+mn-lt"/>
            </a:endParaRPr>
          </a:p>
          <a:p>
            <a:pPr lvl="1"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3687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Random Projection Methods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633412" y="961915"/>
            <a:ext cx="11525250" cy="6239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How does random projection compare to PCA?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6">
                <a:extLst>
                  <a:ext uri="{FF2B5EF4-FFF2-40B4-BE49-F238E27FC236}">
                    <a16:creationId xmlns:a16="http://schemas.microsoft.com/office/drawing/2014/main" id="{E4BCC477-6740-151F-5E6A-5EFEA8B5C95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22904445"/>
                  </p:ext>
                </p:extLst>
              </p:nvPr>
            </p:nvGraphicFramePr>
            <p:xfrm>
              <a:off x="781050" y="1719552"/>
              <a:ext cx="10629900" cy="48463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072114">
                      <a:extLst>
                        <a:ext uri="{9D8B030D-6E8A-4147-A177-3AD203B41FA5}">
                          <a16:colId xmlns:a16="http://schemas.microsoft.com/office/drawing/2014/main" val="2092246063"/>
                        </a:ext>
                      </a:extLst>
                    </a:gridCol>
                    <a:gridCol w="2863378">
                      <a:extLst>
                        <a:ext uri="{9D8B030D-6E8A-4147-A177-3AD203B41FA5}">
                          <a16:colId xmlns:a16="http://schemas.microsoft.com/office/drawing/2014/main" val="1736292855"/>
                        </a:ext>
                      </a:extLst>
                    </a:gridCol>
                    <a:gridCol w="3694408">
                      <a:extLst>
                        <a:ext uri="{9D8B030D-6E8A-4147-A177-3AD203B41FA5}">
                          <a16:colId xmlns:a16="http://schemas.microsoft.com/office/drawing/2014/main" val="216684036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Property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PCA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Random Projection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5759464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Preserves distance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Yes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Yes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1909318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Complexity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~</m:t>
                                </m:r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sup>
                                </m:sSup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404077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Minimum number of sample space dimensions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Works for most any sample space,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ℝ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𝑚𝑖𝑛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𝑁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088399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Applicable to high-dimensional spaces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Yes, but slow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Yes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098676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Produces spherical clusters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Yes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6361304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Projection to orthogonal space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Yes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Yes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9082131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Works for nonlinear spaces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Yes, kernel PCA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Using tensor projection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2025704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Fails on aligned clusters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Yes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No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9820996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6">
                <a:extLst>
                  <a:ext uri="{FF2B5EF4-FFF2-40B4-BE49-F238E27FC236}">
                    <a16:creationId xmlns:a16="http://schemas.microsoft.com/office/drawing/2014/main" id="{E4BCC477-6740-151F-5E6A-5EFEA8B5C95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22904445"/>
                  </p:ext>
                </p:extLst>
              </p:nvPr>
            </p:nvGraphicFramePr>
            <p:xfrm>
              <a:off x="781050" y="1719552"/>
              <a:ext cx="10629900" cy="48463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072114">
                      <a:extLst>
                        <a:ext uri="{9D8B030D-6E8A-4147-A177-3AD203B41FA5}">
                          <a16:colId xmlns:a16="http://schemas.microsoft.com/office/drawing/2014/main" val="2092246063"/>
                        </a:ext>
                      </a:extLst>
                    </a:gridCol>
                    <a:gridCol w="2863378">
                      <a:extLst>
                        <a:ext uri="{9D8B030D-6E8A-4147-A177-3AD203B41FA5}">
                          <a16:colId xmlns:a16="http://schemas.microsoft.com/office/drawing/2014/main" val="1736292855"/>
                        </a:ext>
                      </a:extLst>
                    </a:gridCol>
                    <a:gridCol w="3694408">
                      <a:extLst>
                        <a:ext uri="{9D8B030D-6E8A-4147-A177-3AD203B41FA5}">
                          <a16:colId xmlns:a16="http://schemas.microsoft.com/office/drawing/2014/main" val="2166840369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Property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PCA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Random Projection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57594641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Preserves distance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Yes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Yes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19093187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Complexity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42340" t="-210667" r="-130000" b="-79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87954" t="-210667" r="-825" b="-790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40407772"/>
                      </a:ext>
                    </a:extLst>
                  </a:tr>
                  <a:tr h="822960"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Minimum number of sample space dimensions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42340" t="-172593" r="-130000" b="-3392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87954" t="-172593" r="-825" b="-33925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08839903"/>
                      </a:ext>
                    </a:extLst>
                  </a:tr>
                  <a:tr h="822960"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Applicable to high-dimensional spaces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Yes, but slow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Yes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09867655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Produces spherical clusters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Yes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63613041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Projection to orthogonal space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Yes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Yes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90821316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Works for nonlinear spaces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Yes, kernel PCA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Using tensor projection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20257041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Fails on aligned clusters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Yes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No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9820996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9773322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Lesson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33375" y="1031357"/>
            <a:ext cx="11525250" cy="515510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Reduction of high-dimensional spaces to lower-dimensions is widely used in data mining</a:t>
            </a:r>
          </a:p>
          <a:p>
            <a:r>
              <a:rPr lang="en-US" dirty="0">
                <a:latin typeface="+mn-lt"/>
              </a:rPr>
              <a:t>We have already explored reduction of high dimensional spaces with LSH</a:t>
            </a:r>
          </a:p>
          <a:p>
            <a:r>
              <a:rPr lang="en-US" dirty="0">
                <a:latin typeface="+mn-lt"/>
              </a:rPr>
              <a:t>Projection methods for high dimensions   </a:t>
            </a:r>
          </a:p>
          <a:p>
            <a:pPr lvl="1"/>
            <a:r>
              <a:rPr lang="en-US">
                <a:latin typeface="+mn-lt"/>
              </a:rPr>
              <a:t>Effective alternative </a:t>
            </a:r>
            <a:r>
              <a:rPr lang="en-US" dirty="0">
                <a:latin typeface="+mn-lt"/>
              </a:rPr>
              <a:t>to PCA    </a:t>
            </a:r>
          </a:p>
          <a:p>
            <a:pPr lvl="1"/>
            <a:r>
              <a:rPr lang="en-US" dirty="0">
                <a:latin typeface="+mn-lt"/>
              </a:rPr>
              <a:t>Bounds on distance error  </a:t>
            </a:r>
          </a:p>
          <a:p>
            <a:r>
              <a:rPr lang="en-US" dirty="0">
                <a:latin typeface="+mn-lt"/>
              </a:rPr>
              <a:t>Manifold learning and visualization in high dimensions  </a:t>
            </a:r>
          </a:p>
          <a:p>
            <a:pPr lvl="1"/>
            <a:r>
              <a:rPr lang="en-US" dirty="0">
                <a:latin typeface="+mn-lt"/>
              </a:rPr>
              <a:t>Project to low dimensional manifold   </a:t>
            </a:r>
          </a:p>
          <a:p>
            <a:pPr lvl="1"/>
            <a:r>
              <a:rPr lang="en-US" dirty="0">
                <a:latin typeface="+mn-lt"/>
              </a:rPr>
              <a:t>Attempts top preserve distance  </a:t>
            </a:r>
          </a:p>
          <a:p>
            <a:r>
              <a:rPr lang="en-US" dirty="0">
                <a:latin typeface="+mn-lt"/>
              </a:rPr>
              <a:t>Association models – next lesson  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09307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33362-6456-0F5B-5570-FA2A30C5C24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Manifold Learning</a:t>
            </a:r>
            <a:br>
              <a:rPr lang="en-US" sz="4400" dirty="0"/>
            </a:b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9993051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1404600" cy="530954"/>
          </a:xfrm>
        </p:spPr>
        <p:txBody>
          <a:bodyPr>
            <a:noAutofit/>
          </a:bodyPr>
          <a:lstStyle/>
          <a:p>
            <a:r>
              <a:rPr lang="en-US" sz="3200" dirty="0"/>
              <a:t>Manifold Learning</a:t>
            </a:r>
            <a:endParaRPr lang="en-US" sz="4000" dirty="0">
              <a:latin typeface="Script MT Bold" panose="03040602040607080904" pitchFamily="66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7275" y="896079"/>
            <a:ext cx="11321349" cy="56028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How can we visualize data from higher dimensions?    </a:t>
            </a:r>
          </a:p>
          <a:p>
            <a:r>
              <a:rPr lang="en-US" dirty="0">
                <a:latin typeface="+mn-lt"/>
              </a:rPr>
              <a:t>Reducing dimensionality can help</a:t>
            </a:r>
          </a:p>
          <a:p>
            <a:r>
              <a:rPr lang="en-US" dirty="0">
                <a:latin typeface="+mn-lt"/>
              </a:rPr>
              <a:t>Need to create a </a:t>
            </a:r>
            <a:r>
              <a:rPr lang="en-US" b="1" dirty="0">
                <a:latin typeface="+mn-lt"/>
              </a:rPr>
              <a:t>lower dimensional embedding </a:t>
            </a:r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But how? </a:t>
            </a:r>
          </a:p>
          <a:p>
            <a:r>
              <a:rPr lang="en-US" b="1" dirty="0">
                <a:latin typeface="+mn-lt"/>
              </a:rPr>
              <a:t>Manifold Learning </a:t>
            </a:r>
            <a:r>
              <a:rPr lang="en-US" dirty="0">
                <a:latin typeface="+mn-lt"/>
              </a:rPr>
              <a:t>finds projection of high-dimensional space onto a </a:t>
            </a:r>
            <a:r>
              <a:rPr lang="en-US" b="1" dirty="0">
                <a:latin typeface="+mn-lt"/>
              </a:rPr>
              <a:t>low-dimensional manifold</a:t>
            </a:r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Many commonly used unsupervised methods</a:t>
            </a:r>
          </a:p>
          <a:p>
            <a:pPr lvl="1"/>
            <a:r>
              <a:rPr lang="en-US" dirty="0">
                <a:latin typeface="+mn-lt"/>
              </a:rPr>
              <a:t>Spectral embedding</a:t>
            </a:r>
          </a:p>
          <a:p>
            <a:pPr lvl="1"/>
            <a:r>
              <a:rPr lang="en-US" dirty="0">
                <a:latin typeface="+mn-lt"/>
              </a:rPr>
              <a:t>Uniform Manifold Approximation and Projection (UMAP)</a:t>
            </a:r>
          </a:p>
          <a:p>
            <a:pPr lvl="1"/>
            <a:r>
              <a:rPr lang="en-US" dirty="0">
                <a:latin typeface="+mn-lt"/>
              </a:rPr>
              <a:t>t-distributed Stochastic Neighbor Embedding (t-SNE) – largely supplanted by UMAP</a:t>
            </a:r>
          </a:p>
          <a:p>
            <a:pPr lvl="1"/>
            <a:r>
              <a:rPr lang="en-US" dirty="0">
                <a:latin typeface="+mn-lt"/>
              </a:rPr>
              <a:t>…..   </a:t>
            </a:r>
          </a:p>
          <a:p>
            <a:endParaRPr lang="en-US" dirty="0">
              <a:latin typeface="+mn-lt"/>
            </a:endParaRPr>
          </a:p>
          <a:p>
            <a:pPr lvl="1"/>
            <a:endParaRPr lang="en-US" dirty="0">
              <a:latin typeface="+mn-lt"/>
            </a:endParaRPr>
          </a:p>
          <a:p>
            <a:pPr lvl="1"/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04729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623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Manifold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8E274-B4C9-49D5-BB15-6A382137E2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1217428"/>
            <a:ext cx="11525250" cy="54583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cs typeface="Segoe UI" panose="020B0502040204020203" pitchFamily="34" charset="0"/>
              </a:rPr>
              <a:t>Map high-dimensional space to a </a:t>
            </a:r>
            <a:r>
              <a:rPr lang="en-US" b="1" dirty="0">
                <a:cs typeface="Segoe UI" panose="020B0502040204020203" pitchFamily="34" charset="0"/>
              </a:rPr>
              <a:t>low dimensional manifold </a:t>
            </a:r>
          </a:p>
          <a:p>
            <a:r>
              <a:rPr lang="en-US" dirty="0">
                <a:cs typeface="Segoe UI" panose="020B0502040204020203" pitchFamily="34" charset="0"/>
              </a:rPr>
              <a:t>A </a:t>
            </a:r>
            <a:r>
              <a:rPr lang="en-US" b="1" dirty="0">
                <a:cs typeface="Segoe UI" panose="020B0502040204020203" pitchFamily="34" charset="0"/>
              </a:rPr>
              <a:t>manifold is a low dimensional surface </a:t>
            </a:r>
            <a:r>
              <a:rPr lang="en-US" dirty="0">
                <a:cs typeface="Segoe UI" panose="020B0502040204020203" pitchFamily="34" charset="0"/>
              </a:rPr>
              <a:t>in a high-dimensional space   </a:t>
            </a:r>
          </a:p>
          <a:p>
            <a:pPr lvl="1"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Linear manifold is a hyperplane – PCA, SVD</a:t>
            </a:r>
          </a:p>
          <a:p>
            <a:pPr lvl="1"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Nonlinear manifolds for more complex embeddings – our focus</a:t>
            </a:r>
          </a:p>
          <a:p>
            <a:pPr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Often used as a visualization technique  </a:t>
            </a:r>
          </a:p>
          <a:p>
            <a:pPr lvl="1"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Human perception generally fails beyond a few dimensions </a:t>
            </a:r>
          </a:p>
          <a:p>
            <a:pPr lvl="1"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Mapping to a manifold creates low-dimensional projection of complex data relationships  </a:t>
            </a: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lvl="1"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3400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623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Manifold Learning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1217428"/>
                <a:ext cx="11525250" cy="545835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cs typeface="Segoe UI" panose="020B0502040204020203" pitchFamily="34" charset="0"/>
                  </a:rPr>
                  <a:t>Map high-dimensional space to a </a:t>
                </a:r>
                <a:r>
                  <a:rPr lang="en-US" b="1" dirty="0">
                    <a:cs typeface="Segoe UI" panose="020B0502040204020203" pitchFamily="34" charset="0"/>
                  </a:rPr>
                  <a:t>low dimensional manifold </a:t>
                </a:r>
              </a:p>
              <a:p>
                <a:r>
                  <a:rPr lang="en-US" dirty="0">
                    <a:cs typeface="Segoe UI" panose="020B0502040204020203" pitchFamily="34" charset="0"/>
                  </a:rPr>
                  <a:t>Start with </a:t>
                </a:r>
                <a:r>
                  <a:rPr lang="en-US" b="1" dirty="0">
                    <a:cs typeface="Segoe UI" panose="020B0502040204020203" pitchFamily="34" charset="0"/>
                  </a:rPr>
                  <a:t>samples in a high dimensional space</a:t>
                </a:r>
                <a:r>
                  <a:rPr lang="en-US" dirty="0">
                    <a:cs typeface="Segoe UI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    </a:t>
                </a:r>
              </a:p>
              <a:p>
                <a:r>
                  <a:rPr lang="en-US" b="1" dirty="0">
                    <a:cs typeface="Segoe UI" panose="020B0502040204020203" pitchFamily="34" charset="0"/>
                  </a:rPr>
                  <a:t>Map to low dimensional space</a:t>
                </a:r>
                <a:r>
                  <a:rPr lang="en-US" dirty="0">
                    <a:cs typeface="Segoe UI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 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, or higher       </a:t>
                </a:r>
              </a:p>
              <a:p>
                <a:r>
                  <a:rPr lang="en-US" dirty="0">
                    <a:cs typeface="Segoe UI" panose="020B0502040204020203" pitchFamily="34" charset="0"/>
                  </a:rPr>
                  <a:t>Points with </a:t>
                </a:r>
                <a:r>
                  <a:rPr lang="en-US" b="1" dirty="0">
                    <a:cs typeface="Segoe UI" panose="020B0502040204020203" pitchFamily="34" charset="0"/>
                  </a:rPr>
                  <a:t>high similarity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𝑵</m:t>
                        </m:r>
                      </m:sup>
                    </m:sSup>
                  </m:oMath>
                </a14:m>
                <a:r>
                  <a:rPr lang="en-US" b="1" dirty="0">
                    <a:cs typeface="Segoe UI" panose="020B0502040204020203" pitchFamily="34" charset="0"/>
                  </a:rPr>
                  <a:t> should be close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𝒎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  </a:t>
                </a:r>
              </a:p>
              <a:p>
                <a:r>
                  <a:rPr lang="en-US" dirty="0">
                    <a:cs typeface="Segoe UI" panose="020B0502040204020203" pitchFamily="34" charset="0"/>
                  </a:rPr>
                  <a:t>Want a </a:t>
                </a:r>
                <a:r>
                  <a:rPr lang="en-US" b="1" dirty="0">
                    <a:cs typeface="Segoe UI" panose="020B0502040204020203" pitchFamily="34" charset="0"/>
                  </a:rPr>
                  <a:t>similarity preserving </a:t>
                </a:r>
                <a:r>
                  <a:rPr lang="en-US" b="1" dirty="0" err="1">
                    <a:cs typeface="Segoe UI" panose="020B0502040204020203" pitchFamily="34" charset="0"/>
                  </a:rPr>
                  <a:t>maping</a:t>
                </a:r>
                <a:r>
                  <a:rPr lang="en-US" dirty="0">
                    <a:cs typeface="Segoe UI" panose="020B0502040204020203" pitchFamily="34" charset="0"/>
                  </a:rPr>
                  <a:t>     </a:t>
                </a:r>
              </a:p>
              <a:p>
                <a:pPr lvl="1"/>
                <a:r>
                  <a:rPr lang="en-US" dirty="0">
                    <a:cs typeface="Segoe UI" panose="020B0502040204020203" pitchFamily="34" charset="0"/>
                  </a:rPr>
                  <a:t>Use for clustering algorithms and other similarity search</a:t>
                </a:r>
              </a:p>
              <a:p>
                <a:pPr>
                  <a:tabLst>
                    <a:tab pos="7543800" algn="l"/>
                  </a:tabLst>
                </a:pPr>
                <a:r>
                  <a:rPr lang="en-US" b="1" dirty="0">
                    <a:cs typeface="Segoe UI" panose="020B0502040204020203" pitchFamily="34" charset="0"/>
                  </a:rPr>
                  <a:t>Visualize similarity of samples </a:t>
                </a:r>
                <a:r>
                  <a:rPr lang="en-US" dirty="0">
                    <a:cs typeface="Segoe UI" panose="020B0502040204020203" pitchFamily="34" charset="0"/>
                  </a:rPr>
                  <a:t>on manifold    </a:t>
                </a:r>
              </a:p>
              <a:p>
                <a:pPr lvl="1"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Samples close together have greater similarity     </a:t>
                </a:r>
              </a:p>
              <a:p>
                <a:pPr lvl="1"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Groups of similar points may separate – </a:t>
                </a:r>
                <a:r>
                  <a:rPr lang="en-US" b="1" dirty="0">
                    <a:cs typeface="Segoe UI" panose="020B0502040204020203" pitchFamily="34" charset="0"/>
                  </a:rPr>
                  <a:t>not clusters  </a:t>
                </a: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1217428"/>
                <a:ext cx="11525250" cy="5458357"/>
              </a:xfrm>
              <a:blipFill>
                <a:blip r:embed="rId2"/>
                <a:stretch>
                  <a:fillRect l="-1058" t="-18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11969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623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Manifold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8E274-B4C9-49D5-BB15-6A382137E2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1222594"/>
            <a:ext cx="11525250" cy="54583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cs typeface="Segoe UI" panose="020B0502040204020203" pitchFamily="34" charset="0"/>
              </a:rPr>
              <a:t>Map high-dimensional space to a </a:t>
            </a:r>
            <a:r>
              <a:rPr lang="en-US" b="1" dirty="0">
                <a:cs typeface="Segoe UI" panose="020B0502040204020203" pitchFamily="34" charset="0"/>
              </a:rPr>
              <a:t>low dimensional manifold </a:t>
            </a:r>
          </a:p>
          <a:p>
            <a:r>
              <a:rPr lang="en-US" dirty="0">
                <a:cs typeface="Segoe UI" panose="020B0502040204020203" pitchFamily="34" charset="0"/>
              </a:rPr>
              <a:t>Many algorithms have been developed   </a:t>
            </a:r>
          </a:p>
          <a:p>
            <a:r>
              <a:rPr lang="en-US" dirty="0">
                <a:cs typeface="Segoe UI" panose="020B0502040204020203" pitchFamily="34" charset="0"/>
                <a:hlinkClick r:id="rId2"/>
              </a:rPr>
              <a:t>Scikit-Learn supports 8 algorithms</a:t>
            </a:r>
            <a:r>
              <a:rPr lang="en-US" dirty="0">
                <a:cs typeface="Segoe UI" panose="020B0502040204020203" pitchFamily="34" charset="0"/>
              </a:rPr>
              <a:t> + PCA  </a:t>
            </a:r>
          </a:p>
          <a:p>
            <a:r>
              <a:rPr lang="en-US" dirty="0">
                <a:cs typeface="Segoe UI" panose="020B0502040204020203" pitchFamily="34" charset="0"/>
              </a:rPr>
              <a:t>Projection of PCs is on a </a:t>
            </a:r>
            <a:r>
              <a:rPr lang="en-US" b="1" dirty="0">
                <a:cs typeface="Segoe UI" panose="020B0502040204020203" pitchFamily="34" charset="0"/>
              </a:rPr>
              <a:t>linear manifold or hyperplane</a:t>
            </a:r>
          </a:p>
          <a:p>
            <a:r>
              <a:rPr lang="en-US" dirty="0">
                <a:cs typeface="Segoe UI" panose="020B0502040204020203" pitchFamily="34" charset="0"/>
              </a:rPr>
              <a:t>Kernal PCA maps to nonlinear manifold    </a:t>
            </a:r>
          </a:p>
          <a:p>
            <a:r>
              <a:rPr lang="en-US" dirty="0">
                <a:cs typeface="Segoe UI" panose="020B0502040204020203" pitchFamily="34" charset="0"/>
              </a:rPr>
              <a:t>We will look at two </a:t>
            </a:r>
            <a:r>
              <a:rPr lang="en-US" b="1" dirty="0">
                <a:cs typeface="Segoe UI" panose="020B0502040204020203" pitchFamily="34" charset="0"/>
              </a:rPr>
              <a:t>unsupervised algorithms </a:t>
            </a:r>
            <a:r>
              <a:rPr lang="en-US" dirty="0">
                <a:cs typeface="Segoe UI" panose="020B0502040204020203" pitchFamily="34" charset="0"/>
              </a:rPr>
              <a:t>in detail:  </a:t>
            </a:r>
          </a:p>
          <a:p>
            <a:pPr lvl="1"/>
            <a:r>
              <a:rPr lang="en-US" dirty="0">
                <a:cs typeface="Segoe UI" panose="020B0502040204020203" pitchFamily="34" charset="0"/>
              </a:rPr>
              <a:t>Spectral embedding   </a:t>
            </a:r>
          </a:p>
          <a:p>
            <a:pPr lvl="1"/>
            <a:r>
              <a:rPr lang="en-US" dirty="0">
                <a:cs typeface="Segoe UI" panose="020B0502040204020203" pitchFamily="34" charset="0"/>
              </a:rPr>
              <a:t>UMAP </a:t>
            </a:r>
          </a:p>
          <a:p>
            <a:pPr lvl="1"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446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33362-6456-0F5B-5570-FA2A30C5C24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latin typeface="+mn-lt"/>
              </a:rPr>
              <a:t>Spectral Embedding</a:t>
            </a:r>
            <a:br>
              <a:rPr lang="en-US" sz="4400" dirty="0"/>
            </a:b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21547234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623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Spectral Embedding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8E274-B4C9-49D5-BB15-6A382137E2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1270591"/>
            <a:ext cx="11525250" cy="540519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cs typeface="Segoe UI" panose="020B0502040204020203" pitchFamily="34" charset="0"/>
              </a:rPr>
              <a:t>Spectral embedding</a:t>
            </a:r>
            <a:r>
              <a:rPr lang="en-US" dirty="0">
                <a:cs typeface="Segoe UI" panose="020B0502040204020203" pitchFamily="34" charset="0"/>
              </a:rPr>
              <a:t> uses graph-based construction    </a:t>
            </a:r>
          </a:p>
          <a:p>
            <a:pPr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Creates a low-dimensional map of high dimensional space </a:t>
            </a:r>
          </a:p>
          <a:p>
            <a:pPr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Closely related to spectral clustering algorithm   </a:t>
            </a:r>
          </a:p>
          <a:p>
            <a:pPr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Uses </a:t>
            </a:r>
            <a:r>
              <a:rPr lang="en-US" dirty="0" err="1">
                <a:cs typeface="Segoe UI" panose="020B0502040204020203" pitchFamily="34" charset="0"/>
              </a:rPr>
              <a:t>eigendecomposition</a:t>
            </a:r>
            <a:r>
              <a:rPr lang="en-US" dirty="0">
                <a:cs typeface="Segoe UI" panose="020B0502040204020203" pitchFamily="34" charset="0"/>
              </a:rPr>
              <a:t> of </a:t>
            </a:r>
            <a:r>
              <a:rPr lang="en-US" b="1" dirty="0">
                <a:cs typeface="Segoe UI" panose="020B0502040204020203" pitchFamily="34" charset="0"/>
              </a:rPr>
              <a:t>graph Laplacian   </a:t>
            </a:r>
          </a:p>
          <a:p>
            <a:pPr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Maps to </a:t>
            </a:r>
            <a:r>
              <a:rPr lang="en-US" b="1" dirty="0">
                <a:cs typeface="Segoe UI" panose="020B0502040204020203" pitchFamily="34" charset="0"/>
              </a:rPr>
              <a:t>nonlinear manifold </a:t>
            </a:r>
            <a:r>
              <a:rPr lang="en-US" dirty="0">
                <a:cs typeface="Segoe UI" panose="020B0502040204020203" pitchFamily="34" charset="0"/>
              </a:rPr>
              <a:t>from high-dimensional space</a:t>
            </a:r>
          </a:p>
          <a:p>
            <a:pPr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Preserves distances of most similar pairs on graph     </a:t>
            </a:r>
          </a:p>
          <a:p>
            <a:pPr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  <a:hlinkClick r:id="rId2"/>
              </a:rPr>
              <a:t>Supported in Scikit-Learn</a:t>
            </a:r>
            <a:r>
              <a:rPr lang="en-US" dirty="0">
                <a:cs typeface="Segoe UI" panose="020B0502040204020203" pitchFamily="34" charset="0"/>
              </a:rPr>
              <a:t>    </a:t>
            </a: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lvl="1"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3693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623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Spectral Embedding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0519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>
                    <a:cs typeface="Segoe UI" panose="020B0502040204020203" pitchFamily="34" charset="0"/>
                  </a:rPr>
                  <a:t>Spectral embedding</a:t>
                </a:r>
                <a:r>
                  <a:rPr lang="en-US" dirty="0">
                    <a:cs typeface="Segoe UI" panose="020B0502040204020203" pitchFamily="34" charset="0"/>
                  </a:rPr>
                  <a:t> uses graph-based construction    </a:t>
                </a:r>
              </a:p>
              <a:p>
                <a:pPr marL="514350" indent="-514350">
                  <a:buFont typeface="+mj-lt"/>
                  <a:buAutoNum type="arabicPeriod"/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Construct undirected weighted graph </a:t>
                </a:r>
              </a:p>
              <a:p>
                <a:pPr lvl="1"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Similarity as edge weights </a:t>
                </a:r>
              </a:p>
              <a:p>
                <a:pPr lvl="1"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Use nearest neighbor methods for scalable sparse graph   </a:t>
                </a:r>
              </a:p>
              <a:p>
                <a:pPr marL="514350" indent="-514350">
                  <a:buFont typeface="+mj-lt"/>
                  <a:buAutoNum type="arabicPeriod"/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Compute normalized or unnormalized graph Laplacian  </a:t>
                </a:r>
              </a:p>
              <a:p>
                <a:pPr lvl="1"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For association matrix, </a:t>
                </a:r>
                <a:r>
                  <a:rPr lang="en-US" i="1" dirty="0">
                    <a:cs typeface="Segoe UI" panose="020B0502040204020203" pitchFamily="34" charset="0"/>
                  </a:rPr>
                  <a:t>A</a:t>
                </a:r>
                <a:r>
                  <a:rPr lang="en-US" dirty="0">
                    <a:cs typeface="Segoe UI" panose="020B0502040204020203" pitchFamily="34" charset="0"/>
                  </a:rPr>
                  <a:t>, and degree matrix, </a:t>
                </a:r>
                <a:r>
                  <a:rPr lang="en-US" i="1" dirty="0">
                    <a:cs typeface="Segoe UI" panose="020B0502040204020203" pitchFamily="34" charset="0"/>
                  </a:rPr>
                  <a:t>D</a:t>
                </a:r>
                <a:r>
                  <a:rPr lang="en-US" dirty="0">
                    <a:cs typeface="Segoe UI" panose="020B0502040204020203" pitchFamily="34" charset="0"/>
                  </a:rPr>
                  <a:t>    </a:t>
                </a:r>
              </a:p>
              <a:p>
                <a:pPr marL="457200" lvl="1" indent="0">
                  <a:buNone/>
                  <a:tabLst>
                    <a:tab pos="75438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𝐿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𝐴</m:t>
                      </m:r>
                    </m:oMath>
                  </m:oMathPara>
                </a14:m>
                <a:endParaRPr lang="en-US" b="0" dirty="0">
                  <a:cs typeface="Segoe UI" panose="020B0502040204020203" pitchFamily="34" charset="0"/>
                </a:endParaRPr>
              </a:p>
              <a:p>
                <a:pPr marL="457200" lvl="1" indent="0">
                  <a:buNone/>
                  <a:tabLst>
                    <a:tab pos="75438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𝐿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𝐼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𝐷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𝐴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𝐷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−1/2</m:t>
                          </m:r>
                        </m:sup>
                      </m:sSup>
                    </m:oMath>
                  </m:oMathPara>
                </a14:m>
                <a:endParaRPr lang="en-US" dirty="0">
                  <a:cs typeface="Segoe UI" panose="020B0502040204020203" pitchFamily="34" charset="0"/>
                </a:endParaRPr>
              </a:p>
              <a:p>
                <a:pPr marL="514350" indent="-514350">
                  <a:buFont typeface="+mj-lt"/>
                  <a:buAutoNum type="arabicPeriod"/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Partial </a:t>
                </a:r>
                <a:r>
                  <a:rPr lang="en-US" dirty="0" err="1">
                    <a:cs typeface="Segoe UI" panose="020B0502040204020203" pitchFamily="34" charset="0"/>
                  </a:rPr>
                  <a:t>eigendecomposition</a:t>
                </a:r>
                <a:r>
                  <a:rPr lang="en-US" dirty="0">
                    <a:cs typeface="Segoe UI" panose="020B0502040204020203" pitchFamily="34" charset="0"/>
                  </a:rPr>
                  <a:t>  </a:t>
                </a:r>
              </a:p>
              <a:p>
                <a:pPr lvl="1"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Only need first </a:t>
                </a:r>
                <a:r>
                  <a:rPr lang="en-US" b="1" i="1" dirty="0">
                    <a:cs typeface="Segoe UI" panose="020B0502040204020203" pitchFamily="34" charset="0"/>
                  </a:rPr>
                  <a:t>m</a:t>
                </a:r>
                <a:r>
                  <a:rPr lang="en-US" dirty="0">
                    <a:cs typeface="Segoe UI" panose="020B0502040204020203" pitchFamily="34" charset="0"/>
                  </a:rPr>
                  <a:t> </a:t>
                </a:r>
                <a:r>
                  <a:rPr lang="en-US" b="1" dirty="0">
                    <a:cs typeface="Segoe UI" panose="020B0502040204020203" pitchFamily="34" charset="0"/>
                  </a:rPr>
                  <a:t>largest eigenvalues and eigenvectors </a:t>
                </a:r>
                <a:r>
                  <a:rPr lang="en-US" dirty="0">
                    <a:cs typeface="Segoe UI" panose="020B0502040204020203" pitchFamily="34" charset="0"/>
                  </a:rPr>
                  <a:t>for </a:t>
                </a:r>
                <a:r>
                  <a:rPr lang="en-US" b="1" i="1" dirty="0">
                    <a:cs typeface="Segoe UI" panose="020B0502040204020203" pitchFamily="34" charset="0"/>
                  </a:rPr>
                  <a:t>m</a:t>
                </a:r>
                <a:r>
                  <a:rPr lang="en-US" dirty="0">
                    <a:cs typeface="Segoe UI" panose="020B0502040204020203" pitchFamily="34" charset="0"/>
                  </a:rPr>
                  <a:t> dimensional manifold</a:t>
                </a:r>
              </a:p>
              <a:p>
                <a:pPr lvl="1"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05194"/>
              </a:xfrm>
              <a:blipFill>
                <a:blip r:embed="rId2"/>
                <a:stretch>
                  <a:fillRect l="-1111" t="-18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53458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623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Spectral Embedding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0519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>
                    <a:cs typeface="Segoe UI" panose="020B0502040204020203" pitchFamily="34" charset="0"/>
                  </a:rPr>
                  <a:t>Spectral embedding</a:t>
                </a:r>
                <a:r>
                  <a:rPr lang="en-US" dirty="0">
                    <a:cs typeface="Segoe UI" panose="020B0502040204020203" pitchFamily="34" charset="0"/>
                  </a:rPr>
                  <a:t> uses graph-based construction    </a:t>
                </a: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Spectral embedding manifold constructed from </a:t>
                </a:r>
                <a:r>
                  <a:rPr lang="en-US" i="1" dirty="0">
                    <a:cs typeface="Segoe UI" panose="020B0502040204020203" pitchFamily="34" charset="0"/>
                  </a:rPr>
                  <a:t>m</a:t>
                </a:r>
                <a:r>
                  <a:rPr lang="en-US" dirty="0">
                    <a:cs typeface="Segoe UI" panose="020B0502040204020203" pitchFamily="34" charset="0"/>
                  </a:rPr>
                  <a:t> eigenvectors with </a:t>
                </a:r>
                <a:r>
                  <a:rPr lang="en-US" b="1" dirty="0">
                    <a:cs typeface="Segoe UI" panose="020B0502040204020203" pitchFamily="34" charset="0"/>
                  </a:rPr>
                  <a:t>largest eigenvalues</a:t>
                </a:r>
                <a:r>
                  <a:rPr lang="en-US" dirty="0">
                    <a:cs typeface="Segoe UI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&lt;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𝑝</m:t>
                    </m:r>
                  </m:oMath>
                </a14:m>
                <a:endParaRPr lang="en-US" b="1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r>
                  <a:rPr lang="en-US" b="1" dirty="0">
                    <a:cs typeface="Segoe UI" panose="020B0502040204020203" pitchFamily="34" charset="0"/>
                  </a:rPr>
                  <a:t>Wait!!! </a:t>
                </a:r>
                <a:r>
                  <a:rPr lang="en-US" dirty="0">
                    <a:cs typeface="Segoe UI" panose="020B0502040204020203" pitchFamily="34" charset="0"/>
                  </a:rPr>
                  <a:t>We just use the eigenvectors with the k-1 </a:t>
                </a:r>
                <a:r>
                  <a:rPr lang="en-US" b="1" dirty="0">
                    <a:cs typeface="Segoe UI" panose="020B0502040204020203" pitchFamily="34" charset="0"/>
                  </a:rPr>
                  <a:t>smallest eigenvalues</a:t>
                </a:r>
                <a:r>
                  <a:rPr lang="en-US" dirty="0">
                    <a:cs typeface="Segoe UI" panose="020B0502040204020203" pitchFamily="34" charset="0"/>
                  </a:rPr>
                  <a:t> to perform spectral clustering!</a:t>
                </a: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We want a projection that best preserves similarity </a:t>
                </a:r>
              </a:p>
              <a:p>
                <a:pPr lvl="1"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Eigenvector projection for largest eigenvalues has highest similarity to the original high-dimensional space        </a:t>
                </a:r>
              </a:p>
              <a:p>
                <a:pPr lvl="1"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Whereas, in spectral clustering with want the minimum cut projection, associated with smallest eigenvalues </a:t>
                </a:r>
              </a:p>
              <a:p>
                <a:pPr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lvl="1"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05194"/>
              </a:xfrm>
              <a:blipFill>
                <a:blip r:embed="rId2"/>
                <a:stretch>
                  <a:fillRect l="-1058" t="-18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74567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33362-6456-0F5B-5570-FA2A30C5C24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latin typeface="+mn-lt"/>
                <a:cs typeface="Segoe UI" panose="020B0502040204020203" pitchFamily="34" charset="0"/>
              </a:rPr>
              <a:t>Uniform Manifold Approximation and Projection (UMAP)</a:t>
            </a:r>
            <a:br>
              <a:rPr lang="en-US" sz="4400" dirty="0"/>
            </a:b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38171176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Introduction to Dimensionality Reduction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33375" y="1004777"/>
            <a:ext cx="11525250" cy="518169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Why is dimensionality reduction possible? </a:t>
            </a:r>
          </a:p>
          <a:p>
            <a:r>
              <a:rPr lang="en-US" dirty="0">
                <a:latin typeface="+mn-lt"/>
              </a:rPr>
              <a:t>Consider the information content of each feature</a:t>
            </a:r>
          </a:p>
          <a:p>
            <a:pPr lvl="1"/>
            <a:r>
              <a:rPr lang="en-US" dirty="0">
                <a:latin typeface="+mn-lt"/>
              </a:rPr>
              <a:t>Information of a feature is only unique if it is independent of all other features </a:t>
            </a:r>
          </a:p>
          <a:p>
            <a:pPr lvl="1"/>
            <a:r>
              <a:rPr lang="en-US" dirty="0">
                <a:latin typeface="+mn-lt"/>
              </a:rPr>
              <a:t>Dependent features have redundant information </a:t>
            </a:r>
          </a:p>
          <a:p>
            <a:r>
              <a:rPr lang="en-US" dirty="0">
                <a:latin typeface="+mn-lt"/>
              </a:rPr>
              <a:t>Dimensionality can be reduced if features are dependent </a:t>
            </a:r>
          </a:p>
          <a:p>
            <a:pPr lvl="1"/>
            <a:r>
              <a:rPr lang="en-US" dirty="0">
                <a:latin typeface="+mn-lt"/>
              </a:rPr>
              <a:t>Almost always the case in real-world data </a:t>
            </a:r>
          </a:p>
          <a:p>
            <a:pPr lvl="1"/>
            <a:r>
              <a:rPr lang="en-US" dirty="0">
                <a:latin typeface="+mn-lt"/>
              </a:rPr>
              <a:t>Linear dependency </a:t>
            </a:r>
          </a:p>
          <a:p>
            <a:pPr lvl="1"/>
            <a:r>
              <a:rPr lang="en-US" dirty="0">
                <a:latin typeface="+mn-lt"/>
              </a:rPr>
              <a:t>Nonlinear dependency </a:t>
            </a:r>
          </a:p>
          <a:p>
            <a:r>
              <a:rPr lang="en-US" dirty="0">
                <a:latin typeface="+mn-lt"/>
              </a:rPr>
              <a:t>Dependency implies effective dimensionality less than number of features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4018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372" y="406926"/>
            <a:ext cx="10897471" cy="666233"/>
          </a:xfrm>
        </p:spPr>
        <p:txBody>
          <a:bodyPr>
            <a:noAutofit/>
          </a:bodyPr>
          <a:lstStyle/>
          <a:p>
            <a:r>
              <a:rPr lang="en-US" sz="3600" dirty="0">
                <a:latin typeface="+mn-lt"/>
                <a:cs typeface="Segoe UI" panose="020B0502040204020203" pitchFamily="34" charset="0"/>
              </a:rPr>
              <a:t>Uniform Manifold Approximation and Projection (UMAP)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8E274-B4C9-49D5-BB15-6A382137E2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1270591"/>
            <a:ext cx="11525250" cy="540519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cs typeface="Segoe UI" panose="020B0502040204020203" pitchFamily="34" charset="0"/>
              </a:rPr>
              <a:t>UMAP maps to a low-dimensional manifold from a nearest-neighbor graph        </a:t>
            </a:r>
          </a:p>
          <a:p>
            <a:pPr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UMAP is (arguably) the state of the art in manifold learning  </a:t>
            </a:r>
          </a:p>
          <a:p>
            <a:pPr lvl="1"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A generalization of </a:t>
            </a:r>
            <a:r>
              <a:rPr lang="en-US" dirty="0" err="1">
                <a:cs typeface="Segoe UI" panose="020B0502040204020203" pitchFamily="34" charset="0"/>
              </a:rPr>
              <a:t>tSNE</a:t>
            </a: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Uses topological properties to create graph and map a metric space to a low-dimensional Euclidian manifold   </a:t>
            </a:r>
          </a:p>
          <a:p>
            <a:pPr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UMAP attempts to preserve probability distribution and distance    </a:t>
            </a:r>
          </a:p>
          <a:p>
            <a:pPr lvl="1"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Can be used to reduce dimensions for algorithms like clustering, retaining more dimensions   </a:t>
            </a:r>
          </a:p>
          <a:p>
            <a:pPr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The </a:t>
            </a:r>
            <a:r>
              <a:rPr lang="en-US" dirty="0">
                <a:cs typeface="Segoe UI" panose="020B0502040204020203" pitchFamily="34" charset="0"/>
                <a:hlinkClick r:id="rId2"/>
              </a:rPr>
              <a:t>UMAP package</a:t>
            </a:r>
            <a:r>
              <a:rPr lang="en-US" dirty="0">
                <a:cs typeface="Segoe UI" panose="020B0502040204020203" pitchFamily="34" charset="0"/>
              </a:rPr>
              <a:t> has Python and R APIs and is very well documented </a:t>
            </a:r>
          </a:p>
          <a:p>
            <a:pPr lvl="1"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There are many variations and applications </a:t>
            </a:r>
          </a:p>
          <a:p>
            <a:pPr lvl="1">
              <a:tabLst>
                <a:tab pos="7543800" algn="l"/>
              </a:tabLst>
            </a:pPr>
            <a:r>
              <a:rPr lang="en-US" b="1" dirty="0">
                <a:solidFill>
                  <a:srgbClr val="FF0000"/>
                </a:solidFill>
                <a:cs typeface="Segoe UI" panose="020B0502040204020203" pitchFamily="34" charset="0"/>
              </a:rPr>
              <a:t>Read the docs!    </a:t>
            </a: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lvl="1"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0237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372" y="406926"/>
            <a:ext cx="10897471" cy="666233"/>
          </a:xfrm>
        </p:spPr>
        <p:txBody>
          <a:bodyPr>
            <a:noAutofit/>
          </a:bodyPr>
          <a:lstStyle/>
          <a:p>
            <a:r>
              <a:rPr lang="en-US" sz="3600" dirty="0">
                <a:latin typeface="+mn-lt"/>
                <a:cs typeface="Segoe UI" panose="020B0502040204020203" pitchFamily="34" charset="0"/>
              </a:rPr>
              <a:t>Uniform Manifold Approximation and Projection (UMAP)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8E274-B4C9-49D5-BB15-6A382137E2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1270591"/>
            <a:ext cx="11525250" cy="540519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cs typeface="Segoe UI" panose="020B0502040204020203" pitchFamily="34" charset="0"/>
              </a:rPr>
              <a:t>Key properties of UMAP</a:t>
            </a:r>
          </a:p>
          <a:p>
            <a:pPr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UMAP attempts to preserve probability distribution and distance    </a:t>
            </a:r>
          </a:p>
          <a:p>
            <a:pPr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Assumes the observations on a manifold are locally connected and uniformly distributed</a:t>
            </a:r>
          </a:p>
          <a:p>
            <a:pPr lvl="1"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High-dimensional manifold can use </a:t>
            </a:r>
            <a:r>
              <a:rPr lang="en-US" b="1" dirty="0">
                <a:cs typeface="Segoe UI" panose="020B0502040204020203" pitchFamily="34" charset="0"/>
              </a:rPr>
              <a:t>most any distance metric </a:t>
            </a:r>
          </a:p>
          <a:p>
            <a:pPr lvl="1"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Low-dimensional manifold is </a:t>
            </a:r>
            <a:r>
              <a:rPr lang="en-US" b="1" dirty="0">
                <a:cs typeface="Segoe UI" panose="020B0502040204020203" pitchFamily="34" charset="0"/>
              </a:rPr>
              <a:t>Euclidean</a:t>
            </a:r>
            <a:r>
              <a:rPr lang="en-US" dirty="0">
                <a:cs typeface="Segoe UI" panose="020B0502040204020203" pitchFamily="34" charset="0"/>
              </a:rPr>
              <a:t>  </a:t>
            </a:r>
          </a:p>
          <a:p>
            <a:pPr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Algorithm relies on properties of </a:t>
            </a:r>
            <a:r>
              <a:rPr lang="en-US" b="1" dirty="0">
                <a:cs typeface="Segoe UI" panose="020B0502040204020203" pitchFamily="34" charset="0"/>
                <a:hlinkClick r:id="rId2"/>
              </a:rPr>
              <a:t>Reimann manifold</a:t>
            </a:r>
            <a:r>
              <a:rPr lang="en-US" b="1" dirty="0">
                <a:cs typeface="Segoe UI" panose="020B0502040204020203" pitchFamily="34" charset="0"/>
              </a:rPr>
              <a:t>s         </a:t>
            </a:r>
          </a:p>
          <a:p>
            <a:pPr lvl="1"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Reimann manifolds are </a:t>
            </a:r>
            <a:r>
              <a:rPr lang="en-US" b="1" dirty="0">
                <a:cs typeface="Segoe UI" panose="020B0502040204020203" pitchFamily="34" charset="0"/>
              </a:rPr>
              <a:t>locally smooth</a:t>
            </a:r>
          </a:p>
          <a:p>
            <a:pPr lvl="1"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Reimann manifolds have </a:t>
            </a:r>
            <a:r>
              <a:rPr lang="en-US" b="1" dirty="0">
                <a:cs typeface="Segoe UI" panose="020B0502040204020203" pitchFamily="34" charset="0"/>
              </a:rPr>
              <a:t>continuous first derivatives       </a:t>
            </a:r>
          </a:p>
          <a:p>
            <a:pPr marL="457200" lvl="1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lvl="1"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8606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372" y="406926"/>
            <a:ext cx="10897471" cy="666233"/>
          </a:xfrm>
        </p:spPr>
        <p:txBody>
          <a:bodyPr>
            <a:noAutofit/>
          </a:bodyPr>
          <a:lstStyle/>
          <a:p>
            <a:r>
              <a:rPr lang="en-US" sz="3600" dirty="0">
                <a:latin typeface="+mn-lt"/>
                <a:cs typeface="Segoe UI" panose="020B0502040204020203" pitchFamily="34" charset="0"/>
              </a:rPr>
              <a:t>Uniform Manifold Approximation and Projection (UMAP)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8E274-B4C9-49D5-BB15-6A382137E2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1270591"/>
            <a:ext cx="11525250" cy="540519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cs typeface="Segoe UI" panose="020B0502040204020203" pitchFamily="34" charset="0"/>
              </a:rPr>
              <a:t>Key properties of UMAP</a:t>
            </a:r>
          </a:p>
          <a:p>
            <a:pPr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Low-dimensional Euclidean Reimann manifold has desirable properties    </a:t>
            </a:r>
          </a:p>
          <a:p>
            <a:pPr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Human perception of visualizations good for Euclidean space  </a:t>
            </a:r>
          </a:p>
          <a:p>
            <a:pPr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Euclidean space has advantages for machine learning   </a:t>
            </a:r>
          </a:p>
          <a:p>
            <a:pPr lvl="1"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Wide choice of possible algorithms </a:t>
            </a:r>
          </a:p>
          <a:p>
            <a:pPr lvl="1"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Can compute sum of squares  </a:t>
            </a:r>
          </a:p>
          <a:p>
            <a:pPr lvl="1"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Clusters are elliptical or spherical    </a:t>
            </a:r>
          </a:p>
          <a:p>
            <a:pPr marL="457200" lvl="1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lvl="1"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9196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372" y="406926"/>
            <a:ext cx="10897471" cy="666233"/>
          </a:xfrm>
        </p:spPr>
        <p:txBody>
          <a:bodyPr>
            <a:noAutofit/>
          </a:bodyPr>
          <a:lstStyle/>
          <a:p>
            <a:r>
              <a:rPr lang="en-US" sz="3600" dirty="0">
                <a:latin typeface="+mn-lt"/>
                <a:cs typeface="Segoe UI" panose="020B0502040204020203" pitchFamily="34" charset="0"/>
              </a:rPr>
              <a:t>Uniform Manifold Approximation and Projection (UMAP)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8E274-B4C9-49D5-BB15-6A382137E2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1270591"/>
            <a:ext cx="11525250" cy="54921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cs typeface="Segoe UI" panose="020B0502040204020203" pitchFamily="34" charset="0"/>
              </a:rPr>
              <a:t>How does the </a:t>
            </a:r>
            <a:r>
              <a:rPr lang="en-US" dirty="0">
                <a:cs typeface="Segoe UI" panose="020B0502040204020203" pitchFamily="34" charset="0"/>
                <a:hlinkClick r:id="rId2"/>
              </a:rPr>
              <a:t>UMAP algorithm work</a:t>
            </a:r>
            <a:r>
              <a:rPr lang="en-US" dirty="0">
                <a:cs typeface="Segoe UI" panose="020B0502040204020203" pitchFamily="34" charset="0"/>
              </a:rPr>
              <a:t>? </a:t>
            </a:r>
          </a:p>
          <a:p>
            <a:pPr marL="0" indent="0">
              <a:buNone/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Algorithm for mapping to low dimensional Euclidian space has 4 major steps:   </a:t>
            </a:r>
          </a:p>
          <a:p>
            <a:pPr marL="514350" indent="-514350">
              <a:buFont typeface="+mj-lt"/>
              <a:buAutoNum type="arabicPeriod"/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Locally compute </a:t>
            </a:r>
            <a:r>
              <a:rPr lang="en-US" b="1" dirty="0">
                <a:cs typeface="Segoe UI" panose="020B0502040204020203" pitchFamily="34" charset="0"/>
              </a:rPr>
              <a:t>fuzzy weights </a:t>
            </a:r>
          </a:p>
          <a:p>
            <a:pPr marL="514350" indent="-514350">
              <a:buFont typeface="+mj-lt"/>
              <a:buAutoNum type="arabicPeriod"/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Build </a:t>
            </a:r>
            <a:r>
              <a:rPr lang="en-US" b="1" dirty="0">
                <a:cs typeface="Segoe UI" panose="020B0502040204020203" pitchFamily="34" charset="0"/>
              </a:rPr>
              <a:t>nearest-neighbor graph  </a:t>
            </a:r>
          </a:p>
          <a:p>
            <a:pPr marL="514350" indent="-514350">
              <a:buFont typeface="+mj-lt"/>
              <a:buAutoNum type="arabicPeriod"/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Use spectral embedding to find good starting transformation   </a:t>
            </a:r>
          </a:p>
          <a:p>
            <a:pPr marL="514350" indent="-514350">
              <a:buFont typeface="+mj-lt"/>
              <a:buAutoNum type="arabicPeriod"/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Minimize </a:t>
            </a:r>
            <a:r>
              <a:rPr lang="en-US" b="1" dirty="0">
                <a:cs typeface="Segoe UI" panose="020B0502040204020203" pitchFamily="34" charset="0"/>
              </a:rPr>
              <a:t>cross-entropy </a:t>
            </a:r>
            <a:r>
              <a:rPr lang="en-US" dirty="0">
                <a:cs typeface="Segoe UI" panose="020B0502040204020203" pitchFamily="34" charset="0"/>
              </a:rPr>
              <a:t>to optimize low-dimensional Euclidian manifold  </a:t>
            </a:r>
          </a:p>
          <a:p>
            <a:pPr marL="457200" lvl="1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lvl="1"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91521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372" y="406926"/>
            <a:ext cx="10897471" cy="666233"/>
          </a:xfrm>
        </p:spPr>
        <p:txBody>
          <a:bodyPr>
            <a:noAutofit/>
          </a:bodyPr>
          <a:lstStyle/>
          <a:p>
            <a:r>
              <a:rPr lang="en-US" sz="3600" dirty="0">
                <a:latin typeface="+mn-lt"/>
                <a:cs typeface="Segoe UI" panose="020B0502040204020203" pitchFamily="34" charset="0"/>
              </a:rPr>
              <a:t>Uniform Manifold Approximation and Projection (UMAP)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8E274-B4C9-49D5-BB15-6A382137E2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1270591"/>
            <a:ext cx="11525250" cy="5686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cs typeface="Segoe UI" panose="020B0502040204020203" pitchFamily="34" charset="0"/>
              </a:rPr>
              <a:t>How does the </a:t>
            </a:r>
            <a:r>
              <a:rPr lang="en-US" dirty="0">
                <a:cs typeface="Segoe UI" panose="020B0502040204020203" pitchFamily="34" charset="0"/>
                <a:hlinkClick r:id="rId2"/>
              </a:rPr>
              <a:t>UMAP algorithm work</a:t>
            </a:r>
            <a:r>
              <a:rPr lang="en-US" dirty="0">
                <a:cs typeface="Segoe UI" panose="020B0502040204020203" pitchFamily="34" charset="0"/>
              </a:rPr>
              <a:t>? </a:t>
            </a:r>
          </a:p>
          <a:p>
            <a:pPr marL="457200" lvl="1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lvl="1"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1A2E91-D069-B0ED-49B7-BCA2180C1F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7624" y="2130217"/>
            <a:ext cx="6805912" cy="3946624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ADA6765-A336-60EC-562D-62242214EAE7}"/>
              </a:ext>
            </a:extLst>
          </p:cNvPr>
          <p:cNvSpPr txBox="1">
            <a:spLocks/>
          </p:cNvSpPr>
          <p:nvPr/>
        </p:nvSpPr>
        <p:spPr>
          <a:xfrm>
            <a:off x="379514" y="1996005"/>
            <a:ext cx="4782927" cy="43316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cs typeface="Segoe UI" panose="020B0502040204020203" pitchFamily="34" charset="0"/>
              </a:rPr>
              <a:t>Consider an example of data on a manifold    </a:t>
            </a:r>
          </a:p>
          <a:p>
            <a:r>
              <a:rPr lang="en-US" dirty="0">
                <a:cs typeface="Segoe UI" panose="020B0502040204020203" pitchFamily="34" charset="0"/>
              </a:rPr>
              <a:t>Is a two-dimensional space  </a:t>
            </a:r>
          </a:p>
          <a:p>
            <a:r>
              <a:rPr lang="en-US" dirty="0">
                <a:cs typeface="Segoe UI" panose="020B0502040204020203" pitchFamily="34" charset="0"/>
              </a:rPr>
              <a:t>Sample values are predominantly on a </a:t>
            </a:r>
            <a:r>
              <a:rPr lang="en-US" b="1" dirty="0">
                <a:cs typeface="Segoe UI" panose="020B0502040204020203" pitchFamily="34" charset="0"/>
              </a:rPr>
              <a:t>1-dimensional smooth (Reimann) manifold</a:t>
            </a:r>
          </a:p>
          <a:p>
            <a:r>
              <a:rPr lang="en-US" dirty="0">
                <a:cs typeface="Segoe UI" panose="020B0502040204020203" pitchFamily="34" charset="0"/>
              </a:rPr>
              <a:t>How do we construct the low-dimensional manifold?   </a:t>
            </a:r>
          </a:p>
          <a:p>
            <a:pPr marL="457200" lvl="1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lvl="1"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9DA3F6-77F8-F709-2502-5C69EF9CB0A7}"/>
              </a:ext>
            </a:extLst>
          </p:cNvPr>
          <p:cNvSpPr txBox="1"/>
          <p:nvPr/>
        </p:nvSpPr>
        <p:spPr>
          <a:xfrm>
            <a:off x="6557548" y="6227619"/>
            <a:ext cx="5089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From UMAP documentation, Leland McInnis, 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3063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372" y="406926"/>
            <a:ext cx="10897471" cy="666233"/>
          </a:xfrm>
        </p:spPr>
        <p:txBody>
          <a:bodyPr>
            <a:noAutofit/>
          </a:bodyPr>
          <a:lstStyle/>
          <a:p>
            <a:r>
              <a:rPr lang="en-US" sz="3600" dirty="0">
                <a:latin typeface="+mn-lt"/>
                <a:cs typeface="Segoe UI" panose="020B0502040204020203" pitchFamily="34" charset="0"/>
              </a:rPr>
              <a:t>Uniform Manifold Approximation and Projection (UMAP)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8E274-B4C9-49D5-BB15-6A382137E2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1270591"/>
            <a:ext cx="11525250" cy="5686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cs typeface="Segoe UI" panose="020B0502040204020203" pitchFamily="34" charset="0"/>
              </a:rPr>
              <a:t>How does the </a:t>
            </a:r>
            <a:r>
              <a:rPr lang="en-US" dirty="0">
                <a:cs typeface="Segoe UI" panose="020B0502040204020203" pitchFamily="34" charset="0"/>
                <a:hlinkClick r:id="rId2"/>
              </a:rPr>
              <a:t>UMAP algorithm work</a:t>
            </a:r>
            <a:r>
              <a:rPr lang="en-US" dirty="0">
                <a:cs typeface="Segoe UI" panose="020B0502040204020203" pitchFamily="34" charset="0"/>
              </a:rPr>
              <a:t>? </a:t>
            </a:r>
          </a:p>
          <a:p>
            <a:pPr marL="457200" lvl="1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lvl="1"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ADA6765-A336-60EC-562D-62242214EAE7}"/>
              </a:ext>
            </a:extLst>
          </p:cNvPr>
          <p:cNvSpPr txBox="1">
            <a:spLocks/>
          </p:cNvSpPr>
          <p:nvPr/>
        </p:nvSpPr>
        <p:spPr>
          <a:xfrm>
            <a:off x="379514" y="1907177"/>
            <a:ext cx="11471110" cy="25916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cs typeface="Segoe UI" panose="020B0502040204020203" pitchFamily="34" charset="0"/>
              </a:rPr>
              <a:t>Construct the manifold as a set of simplexes</a:t>
            </a:r>
          </a:p>
          <a:p>
            <a:r>
              <a:rPr lang="en-US" dirty="0">
                <a:cs typeface="Segoe UI" panose="020B0502040204020203" pitchFamily="34" charset="0"/>
              </a:rPr>
              <a:t>K-simplex has k+1 fully connected nodes </a:t>
            </a:r>
          </a:p>
          <a:p>
            <a:r>
              <a:rPr lang="en-US" dirty="0">
                <a:cs typeface="Segoe UI" panose="020B0502040204020203" pitchFamily="34" charset="0"/>
              </a:rPr>
              <a:t>Can construct high-dimensional shapes by joining simplices  </a:t>
            </a:r>
          </a:p>
          <a:p>
            <a:pPr lvl="1"/>
            <a:r>
              <a:rPr lang="en-US" dirty="0">
                <a:cs typeface="Segoe UI" panose="020B0502040204020203" pitchFamily="34" charset="0"/>
              </a:rPr>
              <a:t>Simplices joined on common faces</a:t>
            </a:r>
          </a:p>
          <a:p>
            <a:r>
              <a:rPr lang="en-US" dirty="0">
                <a:cs typeface="Segoe UI" panose="020B0502040204020203" pitchFamily="34" charset="0"/>
              </a:rPr>
              <a:t>Represent complex manifold as </a:t>
            </a:r>
            <a:r>
              <a:rPr lang="en-US" b="1" dirty="0">
                <a:cs typeface="Segoe UI" panose="020B0502040204020203" pitchFamily="34" charset="0"/>
              </a:rPr>
              <a:t>simplicial complexes  </a:t>
            </a:r>
          </a:p>
          <a:p>
            <a:pPr marL="457200" lvl="1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lvl="1"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203A321-E775-D6B9-EF0A-43F8EA1B6C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6698" y="4451987"/>
            <a:ext cx="8923907" cy="193852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102EAE6-8FA0-E316-BD62-6B0296AE449B}"/>
              </a:ext>
            </a:extLst>
          </p:cNvPr>
          <p:cNvSpPr txBox="1"/>
          <p:nvPr/>
        </p:nvSpPr>
        <p:spPr>
          <a:xfrm>
            <a:off x="3597491" y="6321603"/>
            <a:ext cx="5089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From UMAP documentation, Leland McInnis, 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9842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372" y="406926"/>
            <a:ext cx="10897471" cy="666233"/>
          </a:xfrm>
        </p:spPr>
        <p:txBody>
          <a:bodyPr>
            <a:noAutofit/>
          </a:bodyPr>
          <a:lstStyle/>
          <a:p>
            <a:r>
              <a:rPr lang="en-US" sz="3600" dirty="0">
                <a:latin typeface="+mn-lt"/>
                <a:cs typeface="Segoe UI" panose="020B0502040204020203" pitchFamily="34" charset="0"/>
              </a:rPr>
              <a:t>Uniform Manifold Approximation and Projection (UMAP)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8E274-B4C9-49D5-BB15-6A382137E2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1270591"/>
            <a:ext cx="11525250" cy="5686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cs typeface="Segoe UI" panose="020B0502040204020203" pitchFamily="34" charset="0"/>
              </a:rPr>
              <a:t>How does the </a:t>
            </a:r>
            <a:r>
              <a:rPr lang="en-US" dirty="0">
                <a:cs typeface="Segoe UI" panose="020B0502040204020203" pitchFamily="34" charset="0"/>
                <a:hlinkClick r:id="rId2"/>
              </a:rPr>
              <a:t>UMAP algorithm work</a:t>
            </a:r>
            <a:r>
              <a:rPr lang="en-US" dirty="0">
                <a:cs typeface="Segoe UI" panose="020B0502040204020203" pitchFamily="34" charset="0"/>
              </a:rPr>
              <a:t>? </a:t>
            </a: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lvl="1"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ADA6765-A336-60EC-562D-62242214EAE7}"/>
              </a:ext>
            </a:extLst>
          </p:cNvPr>
          <p:cNvSpPr txBox="1">
            <a:spLocks/>
          </p:cNvSpPr>
          <p:nvPr/>
        </p:nvSpPr>
        <p:spPr>
          <a:xfrm>
            <a:off x="379514" y="1907177"/>
            <a:ext cx="7531862" cy="479668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Example of simplicial complex construction   </a:t>
            </a:r>
          </a:p>
          <a:p>
            <a:pPr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Start with some observations, 0-simplicies</a:t>
            </a:r>
          </a:p>
          <a:p>
            <a:pPr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Construct a first 1-simplex, joining faces of 2 0-simplicies  </a:t>
            </a:r>
          </a:p>
          <a:p>
            <a:pPr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 Add 2 more 1-simplices, constructing a first 2-simplex   </a:t>
            </a:r>
          </a:p>
          <a:p>
            <a:pPr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Construct a second 2-simplex, creating a simplicial complex along the common face     </a:t>
            </a:r>
          </a:p>
          <a:p>
            <a:pPr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Construct a third 2-simplex, extending the simplicial complex along the common face </a:t>
            </a: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lvl="1"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58E026C-1D38-B623-AE48-219451F703DD}"/>
              </a:ext>
            </a:extLst>
          </p:cNvPr>
          <p:cNvSpPr/>
          <p:nvPr/>
        </p:nvSpPr>
        <p:spPr>
          <a:xfrm>
            <a:off x="8847011" y="3429000"/>
            <a:ext cx="125404" cy="12017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B38DC1D-486E-5BF0-044D-A13935A2F51C}"/>
              </a:ext>
            </a:extLst>
          </p:cNvPr>
          <p:cNvSpPr/>
          <p:nvPr/>
        </p:nvSpPr>
        <p:spPr>
          <a:xfrm>
            <a:off x="9636361" y="2318336"/>
            <a:ext cx="125404" cy="12017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A364730-BB78-A8D0-1390-630DE16075F1}"/>
              </a:ext>
            </a:extLst>
          </p:cNvPr>
          <p:cNvSpPr/>
          <p:nvPr/>
        </p:nvSpPr>
        <p:spPr>
          <a:xfrm>
            <a:off x="10590361" y="3386511"/>
            <a:ext cx="125404" cy="12017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0C5EE3A-6D30-7EA6-FF8F-2D33051BA2B7}"/>
              </a:ext>
            </a:extLst>
          </p:cNvPr>
          <p:cNvSpPr/>
          <p:nvPr/>
        </p:nvSpPr>
        <p:spPr>
          <a:xfrm>
            <a:off x="10244508" y="4539665"/>
            <a:ext cx="125404" cy="12017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E309B7A-5510-41FE-AE7F-5800A89BAF78}"/>
              </a:ext>
            </a:extLst>
          </p:cNvPr>
          <p:cNvCxnSpPr>
            <a:cxnSpLocks/>
            <a:stCxn id="5" idx="7"/>
            <a:endCxn id="8" idx="3"/>
          </p:cNvCxnSpPr>
          <p:nvPr/>
        </p:nvCxnSpPr>
        <p:spPr>
          <a:xfrm flipV="1">
            <a:off x="8954050" y="2420914"/>
            <a:ext cx="700676" cy="1025686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26A7FC9-CFA2-1BF6-1563-B667DBB039EF}"/>
              </a:ext>
            </a:extLst>
          </p:cNvPr>
          <p:cNvCxnSpPr>
            <a:cxnSpLocks/>
            <a:stCxn id="5" idx="4"/>
            <a:endCxn id="10" idx="1"/>
          </p:cNvCxnSpPr>
          <p:nvPr/>
        </p:nvCxnSpPr>
        <p:spPr>
          <a:xfrm>
            <a:off x="8909713" y="3549178"/>
            <a:ext cx="1353160" cy="1008087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224122D-829C-7607-692C-6F8230A0A5C6}"/>
              </a:ext>
            </a:extLst>
          </p:cNvPr>
          <p:cNvCxnSpPr>
            <a:cxnSpLocks/>
            <a:stCxn id="5" idx="6"/>
            <a:endCxn id="9" idx="2"/>
          </p:cNvCxnSpPr>
          <p:nvPr/>
        </p:nvCxnSpPr>
        <p:spPr>
          <a:xfrm flipV="1">
            <a:off x="8972415" y="3446600"/>
            <a:ext cx="1617946" cy="42489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382A567-5829-B416-5309-FC31B4DA64F2}"/>
              </a:ext>
            </a:extLst>
          </p:cNvPr>
          <p:cNvCxnSpPr>
            <a:cxnSpLocks/>
            <a:stCxn id="9" idx="1"/>
            <a:endCxn id="8" idx="5"/>
          </p:cNvCxnSpPr>
          <p:nvPr/>
        </p:nvCxnSpPr>
        <p:spPr>
          <a:xfrm flipH="1" flipV="1">
            <a:off x="9743400" y="2420914"/>
            <a:ext cx="865326" cy="983197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4E92BC6-37A6-00D6-F5CB-69D6930E0A86}"/>
              </a:ext>
            </a:extLst>
          </p:cNvPr>
          <p:cNvCxnSpPr>
            <a:cxnSpLocks/>
            <a:stCxn id="9" idx="4"/>
            <a:endCxn id="10" idx="7"/>
          </p:cNvCxnSpPr>
          <p:nvPr/>
        </p:nvCxnSpPr>
        <p:spPr>
          <a:xfrm flipH="1">
            <a:off x="10351547" y="3506689"/>
            <a:ext cx="301516" cy="1050576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3C2E54B3-A1B4-534A-4C2A-F6365C9DB711}"/>
              </a:ext>
            </a:extLst>
          </p:cNvPr>
          <p:cNvSpPr/>
          <p:nvPr/>
        </p:nvSpPr>
        <p:spPr>
          <a:xfrm>
            <a:off x="8847011" y="4747779"/>
            <a:ext cx="125404" cy="12017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D07B1BE2-C012-C8DF-BE72-35A747DC669A}"/>
              </a:ext>
            </a:extLst>
          </p:cNvPr>
          <p:cNvCxnSpPr>
            <a:cxnSpLocks/>
            <a:stCxn id="5" idx="4"/>
            <a:endCxn id="41" idx="4"/>
          </p:cNvCxnSpPr>
          <p:nvPr/>
        </p:nvCxnSpPr>
        <p:spPr>
          <a:xfrm>
            <a:off x="8909713" y="3549178"/>
            <a:ext cx="0" cy="1318779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EB22E51-126E-6A4A-DF29-DF471E2C13E4}"/>
              </a:ext>
            </a:extLst>
          </p:cNvPr>
          <p:cNvCxnSpPr>
            <a:cxnSpLocks/>
            <a:stCxn id="10" idx="3"/>
            <a:endCxn id="41" idx="6"/>
          </p:cNvCxnSpPr>
          <p:nvPr/>
        </p:nvCxnSpPr>
        <p:spPr>
          <a:xfrm flipH="1">
            <a:off x="8972415" y="4642243"/>
            <a:ext cx="1290458" cy="165625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7A2D1AF0-AB2D-5D21-6213-1A4BB3A46716}"/>
              </a:ext>
            </a:extLst>
          </p:cNvPr>
          <p:cNvCxnSpPr>
            <a:cxnSpLocks/>
          </p:cNvCxnSpPr>
          <p:nvPr/>
        </p:nvCxnSpPr>
        <p:spPr>
          <a:xfrm flipV="1">
            <a:off x="6829586" y="3506689"/>
            <a:ext cx="2762437" cy="1453931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FED69BC1-C832-4EFC-0232-ABC8F943077E}"/>
              </a:ext>
            </a:extLst>
          </p:cNvPr>
          <p:cNvCxnSpPr>
            <a:cxnSpLocks/>
          </p:cNvCxnSpPr>
          <p:nvPr/>
        </p:nvCxnSpPr>
        <p:spPr>
          <a:xfrm flipV="1">
            <a:off x="6886414" y="4109085"/>
            <a:ext cx="2686211" cy="1769939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0D1FD6E-618D-4EBF-10A6-D3A385A08FC8}"/>
              </a:ext>
            </a:extLst>
          </p:cNvPr>
          <p:cNvCxnSpPr>
            <a:cxnSpLocks/>
          </p:cNvCxnSpPr>
          <p:nvPr/>
        </p:nvCxnSpPr>
        <p:spPr>
          <a:xfrm flipV="1">
            <a:off x="7563173" y="2805193"/>
            <a:ext cx="2464230" cy="382292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707C960-BACD-3B4F-712F-CC9579735592}"/>
              </a:ext>
            </a:extLst>
          </p:cNvPr>
          <p:cNvCxnSpPr>
            <a:cxnSpLocks/>
          </p:cNvCxnSpPr>
          <p:nvPr/>
        </p:nvCxnSpPr>
        <p:spPr>
          <a:xfrm flipV="1">
            <a:off x="7490847" y="3135824"/>
            <a:ext cx="1663485" cy="836908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6695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9" grpId="0" animBg="1"/>
      <p:bldP spid="10" grpId="0" animBg="1"/>
      <p:bldP spid="41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372" y="406926"/>
            <a:ext cx="10897471" cy="666233"/>
          </a:xfrm>
        </p:spPr>
        <p:txBody>
          <a:bodyPr>
            <a:noAutofit/>
          </a:bodyPr>
          <a:lstStyle/>
          <a:p>
            <a:r>
              <a:rPr lang="en-US" sz="3600" dirty="0">
                <a:latin typeface="+mn-lt"/>
                <a:cs typeface="Segoe UI" panose="020B0502040204020203" pitchFamily="34" charset="0"/>
              </a:rPr>
              <a:t>Uniform Manifold Approximation and Projection (UMAP)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8E274-B4C9-49D5-BB15-6A382137E2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1270591"/>
            <a:ext cx="11525250" cy="5686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cs typeface="Segoe UI" panose="020B0502040204020203" pitchFamily="34" charset="0"/>
              </a:rPr>
              <a:t>How does the </a:t>
            </a:r>
            <a:r>
              <a:rPr lang="en-US" dirty="0">
                <a:cs typeface="Segoe UI" panose="020B0502040204020203" pitchFamily="34" charset="0"/>
                <a:hlinkClick r:id="rId2"/>
              </a:rPr>
              <a:t>UMAP algorithm work</a:t>
            </a:r>
            <a:r>
              <a:rPr lang="en-US" dirty="0">
                <a:cs typeface="Segoe UI" panose="020B0502040204020203" pitchFamily="34" charset="0"/>
              </a:rPr>
              <a:t>? </a:t>
            </a:r>
          </a:p>
          <a:p>
            <a:pPr marL="457200" lvl="1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lvl="1"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ADA6765-A336-60EC-562D-62242214EAE7}"/>
              </a:ext>
            </a:extLst>
          </p:cNvPr>
          <p:cNvSpPr txBox="1">
            <a:spLocks/>
          </p:cNvSpPr>
          <p:nvPr/>
        </p:nvSpPr>
        <p:spPr>
          <a:xfrm>
            <a:off x="379514" y="1996005"/>
            <a:ext cx="4782927" cy="43316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cs typeface="Segoe UI" panose="020B0502040204020203" pitchFamily="34" charset="0"/>
              </a:rPr>
              <a:t>Find manifold from connectivity of nearest neighbor graph  </a:t>
            </a:r>
          </a:p>
          <a:p>
            <a:r>
              <a:rPr lang="en-US" dirty="0">
                <a:cs typeface="Segoe UI" panose="020B0502040204020203" pitchFamily="34" charset="0"/>
              </a:rPr>
              <a:t>Place balls (circles in 2-d) of radius r on each point   </a:t>
            </a:r>
          </a:p>
          <a:p>
            <a:r>
              <a:rPr lang="en-US" dirty="0">
                <a:cs typeface="Segoe UI" panose="020B0502040204020203" pitchFamily="34" charset="0"/>
              </a:rPr>
              <a:t>Nearest neighbors within distance r</a:t>
            </a:r>
          </a:p>
          <a:p>
            <a:r>
              <a:rPr lang="en-US" dirty="0">
                <a:cs typeface="Segoe UI" panose="020B0502040204020203" pitchFamily="34" charset="0"/>
              </a:rPr>
              <a:t>Ideal if vertices (observations) </a:t>
            </a:r>
            <a:r>
              <a:rPr lang="en-US" b="1" dirty="0">
                <a:cs typeface="Segoe UI" panose="020B0502040204020203" pitchFamily="34" charset="0"/>
              </a:rPr>
              <a:t>uniformly distributed</a:t>
            </a:r>
          </a:p>
          <a:p>
            <a:endParaRPr lang="en-US" dirty="0">
              <a:cs typeface="Segoe UI" panose="020B0502040204020203" pitchFamily="34" charset="0"/>
            </a:endParaRPr>
          </a:p>
          <a:p>
            <a:pPr marL="457200" lvl="1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lvl="1"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84268F-2476-DB39-95B4-08C9D7936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4032" y="2248151"/>
            <a:ext cx="6870661" cy="391229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8CC2B0E-0D42-FE17-C357-34442D56AB5E}"/>
              </a:ext>
            </a:extLst>
          </p:cNvPr>
          <p:cNvSpPr txBox="1"/>
          <p:nvPr/>
        </p:nvSpPr>
        <p:spPr>
          <a:xfrm>
            <a:off x="6557548" y="6227619"/>
            <a:ext cx="5089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From UMAP documentation, Leland McInnis, 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9797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372" y="406926"/>
            <a:ext cx="10897471" cy="666233"/>
          </a:xfrm>
        </p:spPr>
        <p:txBody>
          <a:bodyPr>
            <a:noAutofit/>
          </a:bodyPr>
          <a:lstStyle/>
          <a:p>
            <a:r>
              <a:rPr lang="en-US" sz="3600" dirty="0">
                <a:latin typeface="+mn-lt"/>
                <a:cs typeface="Segoe UI" panose="020B0502040204020203" pitchFamily="34" charset="0"/>
              </a:rPr>
              <a:t>Uniform Manifold Approximation and Projection (UMAP)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8E274-B4C9-49D5-BB15-6A382137E2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1270591"/>
            <a:ext cx="11525250" cy="5686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cs typeface="Segoe UI" panose="020B0502040204020203" pitchFamily="34" charset="0"/>
              </a:rPr>
              <a:t>How does the </a:t>
            </a:r>
            <a:r>
              <a:rPr lang="en-US" dirty="0">
                <a:cs typeface="Segoe UI" panose="020B0502040204020203" pitchFamily="34" charset="0"/>
                <a:hlinkClick r:id="rId2"/>
              </a:rPr>
              <a:t>UMAP algorithm work</a:t>
            </a:r>
            <a:r>
              <a:rPr lang="en-US" dirty="0">
                <a:cs typeface="Segoe UI" panose="020B0502040204020203" pitchFamily="34" charset="0"/>
              </a:rPr>
              <a:t>? </a:t>
            </a:r>
          </a:p>
          <a:p>
            <a:pPr marL="457200" lvl="1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lvl="1"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ADA6765-A336-60EC-562D-62242214EAE7}"/>
              </a:ext>
            </a:extLst>
          </p:cNvPr>
          <p:cNvSpPr txBox="1">
            <a:spLocks/>
          </p:cNvSpPr>
          <p:nvPr/>
        </p:nvSpPr>
        <p:spPr>
          <a:xfrm>
            <a:off x="379514" y="1996005"/>
            <a:ext cx="4782927" cy="451974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cs typeface="Segoe UI" panose="020B0502040204020203" pitchFamily="34" charset="0"/>
              </a:rPr>
              <a:t>Edges connect nearest neighbors within distance r</a:t>
            </a:r>
          </a:p>
          <a:p>
            <a:r>
              <a:rPr lang="en-US" dirty="0">
                <a:cs typeface="Segoe UI" panose="020B0502040204020203" pitchFamily="34" charset="0"/>
              </a:rPr>
              <a:t>Graph may have disconnected components </a:t>
            </a:r>
          </a:p>
          <a:p>
            <a:r>
              <a:rPr lang="en-US" dirty="0">
                <a:cs typeface="Segoe UI" panose="020B0502040204020203" pitchFamily="34" charset="0"/>
              </a:rPr>
              <a:t>The resulting graph is not ideal!  </a:t>
            </a:r>
          </a:p>
          <a:p>
            <a:r>
              <a:rPr lang="en-US" dirty="0">
                <a:cs typeface="Segoe UI" panose="020B0502040204020203" pitchFamily="34" charset="0"/>
              </a:rPr>
              <a:t>Too dense in some places </a:t>
            </a:r>
          </a:p>
          <a:p>
            <a:r>
              <a:rPr lang="en-US" dirty="0">
                <a:cs typeface="Segoe UI" panose="020B0502040204020203" pitchFamily="34" charset="0"/>
              </a:rPr>
              <a:t>Discontinuous in other places </a:t>
            </a:r>
          </a:p>
          <a:p>
            <a:r>
              <a:rPr lang="en-US" dirty="0">
                <a:cs typeface="Segoe UI" panose="020B0502040204020203" pitchFamily="34" charset="0"/>
              </a:rPr>
              <a:t>A poor representation of a smooth manifold</a:t>
            </a: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lvl="1"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A97872-3B45-0021-384A-7B434F3D68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6525" y="2116183"/>
            <a:ext cx="6854222" cy="3934533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3758549-461E-9E42-F20F-231BEB8E79C9}"/>
              </a:ext>
            </a:extLst>
          </p:cNvPr>
          <p:cNvCxnSpPr>
            <a:cxnSpLocks/>
          </p:cNvCxnSpPr>
          <p:nvPr/>
        </p:nvCxnSpPr>
        <p:spPr>
          <a:xfrm flipV="1">
            <a:off x="4381018" y="2957332"/>
            <a:ext cx="1649392" cy="1799863"/>
          </a:xfrm>
          <a:prstGeom prst="line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0D682453-6CCF-678C-936A-DB878DF7464A}"/>
              </a:ext>
            </a:extLst>
          </p:cNvPr>
          <p:cNvSpPr/>
          <p:nvPr/>
        </p:nvSpPr>
        <p:spPr>
          <a:xfrm rot="626517">
            <a:off x="8488848" y="3589674"/>
            <a:ext cx="579991" cy="110250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1D797EB-C906-8023-DCC8-B28AECFA613B}"/>
              </a:ext>
            </a:extLst>
          </p:cNvPr>
          <p:cNvCxnSpPr>
            <a:cxnSpLocks/>
            <a:endCxn id="9" idx="2"/>
          </p:cNvCxnSpPr>
          <p:nvPr/>
        </p:nvCxnSpPr>
        <p:spPr>
          <a:xfrm flipV="1">
            <a:off x="5017625" y="4088368"/>
            <a:ext cx="3476026" cy="1241774"/>
          </a:xfrm>
          <a:prstGeom prst="line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7B1CA5B1-277F-ABD7-B79C-A21758F40FDE}"/>
              </a:ext>
            </a:extLst>
          </p:cNvPr>
          <p:cNvSpPr/>
          <p:nvPr/>
        </p:nvSpPr>
        <p:spPr>
          <a:xfrm rot="626517">
            <a:off x="5960379" y="2210047"/>
            <a:ext cx="690516" cy="93027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690646-1F07-3624-8198-423E991BEC01}"/>
              </a:ext>
            </a:extLst>
          </p:cNvPr>
          <p:cNvSpPr txBox="1"/>
          <p:nvPr/>
        </p:nvSpPr>
        <p:spPr>
          <a:xfrm>
            <a:off x="6557548" y="6227619"/>
            <a:ext cx="5089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From UMAP documentation, Leland McInnis, 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3145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3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372" y="406926"/>
            <a:ext cx="10897471" cy="666233"/>
          </a:xfrm>
        </p:spPr>
        <p:txBody>
          <a:bodyPr>
            <a:noAutofit/>
          </a:bodyPr>
          <a:lstStyle/>
          <a:p>
            <a:r>
              <a:rPr lang="en-US" sz="3600" dirty="0">
                <a:latin typeface="+mn-lt"/>
                <a:cs typeface="Segoe UI" panose="020B0502040204020203" pitchFamily="34" charset="0"/>
              </a:rPr>
              <a:t>Uniform Manifold Approximation and Projection (UMAP)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8E274-B4C9-49D5-BB15-6A382137E2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1270591"/>
            <a:ext cx="11525250" cy="5686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cs typeface="Segoe UI" panose="020B0502040204020203" pitchFamily="34" charset="0"/>
              </a:rPr>
              <a:t>How does the </a:t>
            </a:r>
            <a:r>
              <a:rPr lang="en-US" dirty="0">
                <a:cs typeface="Segoe UI" panose="020B0502040204020203" pitchFamily="34" charset="0"/>
                <a:hlinkClick r:id="rId2"/>
              </a:rPr>
              <a:t>UMAP algorithm work</a:t>
            </a:r>
            <a:r>
              <a:rPr lang="en-US" dirty="0">
                <a:cs typeface="Segoe UI" panose="020B0502040204020203" pitchFamily="34" charset="0"/>
              </a:rPr>
              <a:t>? </a:t>
            </a:r>
          </a:p>
          <a:p>
            <a:pPr marL="457200" lvl="1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lvl="1"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ADA6765-A336-60EC-562D-62242214EAE7}"/>
              </a:ext>
            </a:extLst>
          </p:cNvPr>
          <p:cNvSpPr txBox="1">
            <a:spLocks/>
          </p:cNvSpPr>
          <p:nvPr/>
        </p:nvSpPr>
        <p:spPr>
          <a:xfrm>
            <a:off x="379514" y="1996005"/>
            <a:ext cx="4782927" cy="43316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cs typeface="Segoe UI" panose="020B0502040204020203" pitchFamily="34" charset="0"/>
              </a:rPr>
              <a:t>Use ‘fuzzy balls’ to represent similarity  </a:t>
            </a:r>
          </a:p>
          <a:p>
            <a:r>
              <a:rPr lang="en-US" dirty="0">
                <a:cs typeface="Segoe UI" panose="020B0502040204020203" pitchFamily="34" charset="0"/>
              </a:rPr>
              <a:t>Example; probability (weight) of connection decays exponentially     </a:t>
            </a:r>
          </a:p>
          <a:p>
            <a:r>
              <a:rPr lang="en-US" dirty="0">
                <a:cs typeface="Segoe UI" panose="020B0502040204020203" pitchFamily="34" charset="0"/>
              </a:rPr>
              <a:t>Connect vertices on the manifold that are not uniformly distributed   </a:t>
            </a: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lvl="1"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F88F93-AE30-37DC-B09F-50E6EBE1FB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0300" y="2006763"/>
            <a:ext cx="6991700" cy="402379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91B244C-87D9-0F1B-C80E-E4DDE426DF7D}"/>
              </a:ext>
            </a:extLst>
          </p:cNvPr>
          <p:cNvSpPr txBox="1"/>
          <p:nvPr/>
        </p:nvSpPr>
        <p:spPr>
          <a:xfrm>
            <a:off x="6557548" y="6227619"/>
            <a:ext cx="5089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From UMAP documentation, Leland McInnis, 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8128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Introduction to Dimensionality Reduction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33375" y="1031357"/>
            <a:ext cx="11525250" cy="515510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Dimensionality reduction is widely used in data mining</a:t>
            </a:r>
          </a:p>
          <a:p>
            <a:r>
              <a:rPr lang="en-US" dirty="0">
                <a:latin typeface="+mn-lt"/>
              </a:rPr>
              <a:t>Human understanding of high dimensional spaces is difficult at best  </a:t>
            </a:r>
          </a:p>
          <a:p>
            <a:pPr lvl="1"/>
            <a:r>
              <a:rPr lang="en-US" dirty="0">
                <a:latin typeface="+mn-lt"/>
              </a:rPr>
              <a:t>For most people, perception of data relationships starts to diminish beyond 4 or 5  dimensions  </a:t>
            </a:r>
          </a:p>
          <a:p>
            <a:pPr lvl="1"/>
            <a:r>
              <a:rPr lang="en-US" dirty="0">
                <a:latin typeface="+mn-lt"/>
              </a:rPr>
              <a:t>Exploration of complex spaces can be aided by projection into lower dimensional space  </a:t>
            </a:r>
          </a:p>
          <a:p>
            <a:r>
              <a:rPr lang="en-US" sz="2800" dirty="0">
                <a:latin typeface="+mn-lt"/>
              </a:rPr>
              <a:t>Most algorithms converge better in lower dimensional spaces </a:t>
            </a:r>
          </a:p>
          <a:p>
            <a:pPr lvl="1"/>
            <a:r>
              <a:rPr lang="en-US" dirty="0">
                <a:latin typeface="+mn-lt"/>
              </a:rPr>
              <a:t>High dimensional spaces can lead to over-fitting of data mining algorithms </a:t>
            </a:r>
          </a:p>
          <a:p>
            <a:pPr lvl="1"/>
            <a:r>
              <a:rPr lang="en-US" dirty="0">
                <a:latin typeface="+mn-lt"/>
              </a:rPr>
              <a:t>For example, clustering in high dimensional spaces can lead fragmentation of the data</a:t>
            </a:r>
          </a:p>
          <a:p>
            <a:pPr lvl="1"/>
            <a:r>
              <a:rPr lang="en-US" dirty="0">
                <a:latin typeface="+mn-lt"/>
              </a:rPr>
              <a:t>Dimensionality reduction can improve results   </a:t>
            </a:r>
          </a:p>
        </p:txBody>
      </p:sp>
    </p:spTree>
    <p:extLst>
      <p:ext uri="{BB962C8B-B14F-4D97-AF65-F5344CB8AC3E}">
        <p14:creationId xmlns:p14="http://schemas.microsoft.com/office/powerpoint/2010/main" val="3582821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372" y="406926"/>
            <a:ext cx="10897471" cy="666233"/>
          </a:xfrm>
        </p:spPr>
        <p:txBody>
          <a:bodyPr>
            <a:noAutofit/>
          </a:bodyPr>
          <a:lstStyle/>
          <a:p>
            <a:r>
              <a:rPr lang="en-US" sz="3600" dirty="0">
                <a:latin typeface="+mn-lt"/>
                <a:cs typeface="Segoe UI" panose="020B0502040204020203" pitchFamily="34" charset="0"/>
              </a:rPr>
              <a:t>Uniform Manifold Approximation and Projection (UMAP)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8E274-B4C9-49D5-BB15-6A382137E2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1270591"/>
            <a:ext cx="11525250" cy="5686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cs typeface="Segoe UI" panose="020B0502040204020203" pitchFamily="34" charset="0"/>
              </a:rPr>
              <a:t>How does the </a:t>
            </a:r>
            <a:r>
              <a:rPr lang="en-US" dirty="0">
                <a:cs typeface="Segoe UI" panose="020B0502040204020203" pitchFamily="34" charset="0"/>
                <a:hlinkClick r:id="rId2"/>
              </a:rPr>
              <a:t>UMAP algorithm work</a:t>
            </a:r>
            <a:r>
              <a:rPr lang="en-US" dirty="0">
                <a:cs typeface="Segoe UI" panose="020B0502040204020203" pitchFamily="34" charset="0"/>
              </a:rPr>
              <a:t>? </a:t>
            </a:r>
          </a:p>
          <a:p>
            <a:pPr marL="457200" lvl="1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lvl="1"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ADA6765-A336-60EC-562D-62242214EAE7}"/>
              </a:ext>
            </a:extLst>
          </p:cNvPr>
          <p:cNvSpPr txBox="1">
            <a:spLocks/>
          </p:cNvSpPr>
          <p:nvPr/>
        </p:nvSpPr>
        <p:spPr>
          <a:xfrm>
            <a:off x="379514" y="1996005"/>
            <a:ext cx="4782927" cy="43316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cs typeface="Segoe UI" panose="020B0502040204020203" pitchFamily="34" charset="0"/>
              </a:rPr>
              <a:t>Size of fuzzy ball determined by local density metric   </a:t>
            </a:r>
          </a:p>
          <a:p>
            <a:r>
              <a:rPr lang="en-US" dirty="0">
                <a:cs typeface="Segoe UI" panose="020B0502040204020203" pitchFamily="34" charset="0"/>
              </a:rPr>
              <a:t>Works since we assume a Reimann manifold, smooth and continuous first derivatives  </a:t>
            </a: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lvl="1"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F93B5F-60E5-6D54-F77C-6461F5FC29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0300" y="1996005"/>
            <a:ext cx="6991700" cy="402379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A516E1F-957E-069B-6FD0-E057D30F80BE}"/>
              </a:ext>
            </a:extLst>
          </p:cNvPr>
          <p:cNvSpPr txBox="1"/>
          <p:nvPr/>
        </p:nvSpPr>
        <p:spPr>
          <a:xfrm>
            <a:off x="6557548" y="6227619"/>
            <a:ext cx="5089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From UMAP documentation, Leland McInnis, 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6343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372" y="406926"/>
            <a:ext cx="10897471" cy="666233"/>
          </a:xfrm>
        </p:spPr>
        <p:txBody>
          <a:bodyPr>
            <a:noAutofit/>
          </a:bodyPr>
          <a:lstStyle/>
          <a:p>
            <a:r>
              <a:rPr lang="en-US" sz="3600" dirty="0">
                <a:latin typeface="+mn-lt"/>
                <a:cs typeface="Segoe UI" panose="020B0502040204020203" pitchFamily="34" charset="0"/>
              </a:rPr>
              <a:t>Uniform Manifold Approximation and Projection (UMAP)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9215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cs typeface="Segoe UI" panose="020B0502040204020203" pitchFamily="34" charset="0"/>
                  </a:rPr>
                  <a:t>How does the </a:t>
                </a:r>
                <a:r>
                  <a:rPr lang="en-US" dirty="0">
                    <a:cs typeface="Segoe UI" panose="020B0502040204020203" pitchFamily="34" charset="0"/>
                    <a:hlinkClick r:id="rId2"/>
                  </a:rPr>
                  <a:t>UMAP algorithm work</a:t>
                </a:r>
                <a:r>
                  <a:rPr lang="en-US" dirty="0">
                    <a:cs typeface="Segoe UI" panose="020B0502040204020203" pitchFamily="34" charset="0"/>
                  </a:rPr>
                  <a:t>? </a:t>
                </a: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Construct nearest-neighbor graph as simplicial complex  </a:t>
                </a:r>
              </a:p>
              <a:p>
                <a:pPr lvl="1"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A representation of the low-dimensional Reimann manifold</a:t>
                </a:r>
              </a:p>
              <a:p>
                <a:pPr lvl="1"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For low-dimensional manifold 0 and 1-simplexes are most important</a:t>
                </a: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Distances between nearest neighbors are </a:t>
                </a:r>
                <a:r>
                  <a:rPr lang="en-US" b="1" dirty="0">
                    <a:cs typeface="Segoe UI" panose="020B0502040204020203" pitchFamily="34" charset="0"/>
                  </a:rPr>
                  <a:t>need not be symmetric</a:t>
                </a:r>
                <a:r>
                  <a:rPr lang="en-US" dirty="0">
                    <a:cs typeface="Segoe UI" panose="020B0502040204020203" pitchFamily="34" charset="0"/>
                  </a:rPr>
                  <a:t>! </a:t>
                </a: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Weight is a probability of being connected on a graph</a:t>
                </a: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The probability distribution that an edge exists is Bernoulli – the edge either exists of it does not    </a:t>
                </a: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Combine the weights using rules of probabilities to get joint probability:    </a:t>
                </a:r>
              </a:p>
              <a:p>
                <a:pPr marL="0" indent="0">
                  <a:buNone/>
                  <a:tabLst>
                    <a:tab pos="75438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𝑒𝑑𝑔𝑒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𝑏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 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𝑎𝑏</m:t>
                      </m:r>
                    </m:oMath>
                  </m:oMathPara>
                </a14:m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457200" lvl="1" indent="0">
                  <a:buNone/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lvl="1"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92159"/>
              </a:xfrm>
              <a:blipFill>
                <a:blip r:embed="rId3"/>
                <a:stretch>
                  <a:fillRect l="-1058" t="-1776" r="-3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0382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372" y="406926"/>
            <a:ext cx="10897471" cy="666233"/>
          </a:xfrm>
        </p:spPr>
        <p:txBody>
          <a:bodyPr>
            <a:noAutofit/>
          </a:bodyPr>
          <a:lstStyle/>
          <a:p>
            <a:r>
              <a:rPr lang="en-US" sz="3600" dirty="0">
                <a:latin typeface="+mn-lt"/>
                <a:cs typeface="Segoe UI" panose="020B0502040204020203" pitchFamily="34" charset="0"/>
              </a:rPr>
              <a:t>Uniform Manifold Approximation and Projection (UMAP)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8E274-B4C9-49D5-BB15-6A382137E2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1270591"/>
            <a:ext cx="11525250" cy="5686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cs typeface="Segoe UI" panose="020B0502040204020203" pitchFamily="34" charset="0"/>
              </a:rPr>
              <a:t>How does the </a:t>
            </a:r>
            <a:r>
              <a:rPr lang="en-US" dirty="0">
                <a:cs typeface="Segoe UI" panose="020B0502040204020203" pitchFamily="34" charset="0"/>
                <a:hlinkClick r:id="rId2"/>
              </a:rPr>
              <a:t>UMAP algorithm work</a:t>
            </a:r>
            <a:r>
              <a:rPr lang="en-US" dirty="0">
                <a:cs typeface="Segoe UI" panose="020B0502040204020203" pitchFamily="34" charset="0"/>
              </a:rPr>
              <a:t>? </a:t>
            </a: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ADA6765-A336-60EC-562D-62242214EAE7}"/>
              </a:ext>
            </a:extLst>
          </p:cNvPr>
          <p:cNvSpPr txBox="1">
            <a:spLocks/>
          </p:cNvSpPr>
          <p:nvPr/>
        </p:nvSpPr>
        <p:spPr>
          <a:xfrm>
            <a:off x="379514" y="1996005"/>
            <a:ext cx="4782927" cy="43316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cs typeface="Segoe UI" panose="020B0502040204020203" pitchFamily="34" charset="0"/>
              </a:rPr>
              <a:t> Use the joint probabilities to define edges</a:t>
            </a:r>
          </a:p>
          <a:p>
            <a:r>
              <a:rPr lang="en-US" dirty="0">
                <a:cs typeface="Segoe UI" panose="020B0502040204020203" pitchFamily="34" charset="0"/>
              </a:rPr>
              <a:t>Each observation is now connect to near neighbors in the simplicial complex   </a:t>
            </a:r>
          </a:p>
          <a:p>
            <a:r>
              <a:rPr lang="en-US" dirty="0">
                <a:cs typeface="Segoe UI" panose="020B0502040204020203" pitchFamily="34" charset="0"/>
              </a:rPr>
              <a:t>Graph is a map of the low-dimensional manifold    </a:t>
            </a: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lvl="1"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5F75176-6A54-0D08-D02E-61A67CFF86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9071" y="1886741"/>
            <a:ext cx="6915112" cy="397113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B7B5641-CA09-DE4C-22E2-11300EFC7099}"/>
              </a:ext>
            </a:extLst>
          </p:cNvPr>
          <p:cNvSpPr txBox="1"/>
          <p:nvPr/>
        </p:nvSpPr>
        <p:spPr>
          <a:xfrm>
            <a:off x="6557548" y="6227619"/>
            <a:ext cx="5089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From UMAP documentation, Leland McInnis, 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735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910777" cy="666233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Uniform Manifold Approximation and Projection (UMAP)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0519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>
                    <a:cs typeface="Segoe UI" panose="020B0502040204020203" pitchFamily="34" charset="0"/>
                  </a:rPr>
                  <a:t>Kullback-Liebler divergence </a:t>
                </a:r>
                <a:r>
                  <a:rPr lang="en-US" dirty="0">
                    <a:cs typeface="Segoe UI" panose="020B0502040204020203" pitchFamily="34" charset="0"/>
                  </a:rPr>
                  <a:t>compares the similarity of two distributions </a:t>
                </a:r>
                <a:endParaRPr lang="en-US" sz="2800" b="1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Want the distribution on the manifold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to match the distribution on manifold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as closely as possible,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&lt;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𝑛</m:t>
                    </m:r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    </a:t>
                </a: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Measure the difference between distributions </a:t>
                </a:r>
                <a:r>
                  <a:rPr lang="en-US" i="1" dirty="0">
                    <a:cs typeface="Segoe UI" panose="020B0502040204020203" pitchFamily="34" charset="0"/>
                  </a:rPr>
                  <a:t>P</a:t>
                </a:r>
                <a:r>
                  <a:rPr lang="en-US" dirty="0">
                    <a:cs typeface="Segoe UI" panose="020B0502040204020203" pitchFamily="34" charset="0"/>
                  </a:rPr>
                  <a:t>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and </a:t>
                </a:r>
                <a:r>
                  <a:rPr lang="en-US" i="1" dirty="0">
                    <a:cs typeface="Segoe UI" panose="020B0502040204020203" pitchFamily="34" charset="0"/>
                  </a:rPr>
                  <a:t>Q</a:t>
                </a:r>
                <a:r>
                  <a:rPr lang="en-US" dirty="0">
                    <a:cs typeface="Segoe UI" panose="020B0502040204020203" pitchFamily="34" charset="0"/>
                  </a:rPr>
                  <a:t>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with </a:t>
                </a:r>
                <a:r>
                  <a:rPr lang="en-US" b="1" dirty="0" err="1">
                    <a:cs typeface="Segoe UI" panose="020B0502040204020203" pitchFamily="34" charset="0"/>
                  </a:rPr>
                  <a:t>Kullback-Leibler</a:t>
                </a:r>
                <a:r>
                  <a:rPr lang="en-US" b="1" dirty="0">
                    <a:cs typeface="Segoe UI" panose="020B0502040204020203" pitchFamily="34" charset="0"/>
                  </a:rPr>
                  <a:t> divergence</a:t>
                </a:r>
                <a:r>
                  <a:rPr lang="en-US" dirty="0">
                    <a:cs typeface="Segoe UI" panose="020B0502040204020203" pitchFamily="34" charset="0"/>
                  </a:rPr>
                  <a:t>:   </a:t>
                </a:r>
              </a:p>
              <a:p>
                <a:pPr marL="0" indent="0">
                  <a:buNone/>
                  <a:tabLst>
                    <a:tab pos="75438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 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𝐾𝐿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||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𝑄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|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𝑙𝑜𝑔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𝑖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|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𝑖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|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nary>
                        </m:e>
                      </m:nary>
                    </m:oMath>
                  </m:oMathPara>
                </a14:m>
                <a:endParaRPr lang="en-US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However, KL divergence is an asymmetric measure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𝐾𝐿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||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𝑄</m:t>
                        </m:r>
                      </m:e>
                    </m:d>
                    <m:r>
                      <m:rPr>
                        <m:brk m:alnAt="9"/>
                      </m:rP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≠</m:t>
                    </m:r>
                    <m:r>
                      <a:rPr lang="en-US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𝐾𝐿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𝑄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||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𝑃</m:t>
                        </m:r>
                      </m:e>
                    </m:d>
                  </m:oMath>
                </a14:m>
                <a:endParaRPr lang="en-US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05194"/>
              </a:xfrm>
              <a:blipFill>
                <a:blip r:embed="rId2"/>
                <a:stretch>
                  <a:fillRect l="-1058" t="-18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12643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63116" y="1195060"/>
            <a:ext cx="11525250" cy="1986726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sz="3300" dirty="0">
                <a:cs typeface="Segoe UI" panose="020B0502040204020203" pitchFamily="34" charset="0"/>
              </a:rPr>
              <a:t>The KL divergence is asymmetric</a:t>
            </a:r>
          </a:p>
          <a:p>
            <a:r>
              <a:rPr lang="en-US" sz="3300" dirty="0">
                <a:cs typeface="Segoe UI" panose="020B0502040204020203" pitchFamily="34" charset="0"/>
              </a:rPr>
              <a:t>For two distributions the KL divergence depend on the order or arguments</a:t>
            </a:r>
          </a:p>
          <a:p>
            <a:r>
              <a:rPr lang="en-US" sz="3300" dirty="0">
                <a:cs typeface="Segoe UI" panose="020B0502040204020203" pitchFamily="34" charset="0"/>
              </a:rPr>
              <a:t>Notice that the gradient becomes near zero on one side of the KL function</a:t>
            </a:r>
          </a:p>
          <a:p>
            <a:pPr marL="0" indent="0">
              <a:buNone/>
            </a:pPr>
            <a:endParaRPr lang="en-US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D2871F-1FB9-4FCC-AC15-2CFB31DCDD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550" y="3181786"/>
            <a:ext cx="10414362" cy="3453803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FCF7879-763B-4B33-9D84-900F6BBFC94D}"/>
              </a:ext>
            </a:extLst>
          </p:cNvPr>
          <p:cNvCxnSpPr>
            <a:cxnSpLocks/>
          </p:cNvCxnSpPr>
          <p:nvPr/>
        </p:nvCxnSpPr>
        <p:spPr>
          <a:xfrm>
            <a:off x="5737609" y="2697982"/>
            <a:ext cx="1853921" cy="2823587"/>
          </a:xfrm>
          <a:prstGeom prst="straightConnector1">
            <a:avLst/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BF95F15-899F-445F-8E51-149212F3953E}"/>
              </a:ext>
            </a:extLst>
          </p:cNvPr>
          <p:cNvCxnSpPr>
            <a:cxnSpLocks/>
          </p:cNvCxnSpPr>
          <p:nvPr/>
        </p:nvCxnSpPr>
        <p:spPr>
          <a:xfrm flipH="1">
            <a:off x="10671349" y="2697982"/>
            <a:ext cx="658167" cy="2823587"/>
          </a:xfrm>
          <a:prstGeom prst="straightConnector1">
            <a:avLst/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>
            <a:extLst>
              <a:ext uri="{FF2B5EF4-FFF2-40B4-BE49-F238E27FC236}">
                <a16:creationId xmlns:a16="http://schemas.microsoft.com/office/drawing/2014/main" id="{6275FE07-B3C5-5A83-43E2-E9D9B9C7F2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222480"/>
            <a:ext cx="11524432" cy="1023222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KL Divergence</a:t>
            </a:r>
          </a:p>
        </p:txBody>
      </p:sp>
    </p:spTree>
    <p:extLst>
      <p:ext uri="{BB962C8B-B14F-4D97-AF65-F5344CB8AC3E}">
        <p14:creationId xmlns:p14="http://schemas.microsoft.com/office/powerpoint/2010/main" val="2917810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222480"/>
            <a:ext cx="11524432" cy="1023222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KL Divergence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1290845"/>
                <a:ext cx="11525250" cy="521093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KL divergence is based </a:t>
                </a:r>
                <a:r>
                  <a:rPr lang="en-US" dirty="0">
                    <a:latin typeface="+mn-lt"/>
                    <a:cs typeface="Segoe UI" panose="020B0502040204020203" pitchFamily="34" charset="0"/>
                  </a:rPr>
                  <a:t>on </a:t>
                </a:r>
                <a:r>
                  <a:rPr lang="en-US" sz="2800" b="1" dirty="0">
                    <a:latin typeface="+mn-lt"/>
                    <a:cs typeface="Segoe UI" panose="020B0502040204020203" pitchFamily="34" charset="0"/>
                    <a:hlinkClick r:id="rId3"/>
                  </a:rPr>
                  <a:t>Shannon Entropy</a:t>
                </a:r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r>
                  <a:rPr lang="en-US" dirty="0">
                    <a:latin typeface="+mn-lt"/>
                    <a:cs typeface="Segoe UI" panose="020B0502040204020203" pitchFamily="34" charset="0"/>
                  </a:rPr>
                  <a:t>For a set of samples </a:t>
                </a:r>
                <a:r>
                  <a:rPr lang="en-US" i="1" dirty="0">
                    <a:latin typeface="+mn-lt"/>
                    <a:cs typeface="Segoe UI" panose="020B0502040204020203" pitchFamily="34" charset="0"/>
                  </a:rPr>
                  <a:t>X</a:t>
                </a:r>
                <a:r>
                  <a:rPr lang="en-US" dirty="0">
                    <a:latin typeface="+mn-lt"/>
                    <a:cs typeface="Segoe UI" panose="020B0502040204020203" pitchFamily="34" charset="0"/>
                  </a:rPr>
                  <a:t>, the Shannon entropy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ℋ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)</m:t>
                    </m:r>
                  </m:oMath>
                </a14:m>
                <a:r>
                  <a:rPr lang="en-US" dirty="0">
                    <a:latin typeface="+mn-lt"/>
                    <a:cs typeface="Segoe UI" panose="020B0502040204020203" pitchFamily="34" charset="0"/>
                  </a:rPr>
                  <a:t> is the expected value of the information in the samples,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𝐼</m:t>
                    </m:r>
                    <m:r>
                      <a:rPr lang="en-US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𝑋</m:t>
                    </m:r>
                    <m:r>
                      <a:rPr lang="en-US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) </m:t>
                    </m:r>
                  </m:oMath>
                </a14:m>
                <a:r>
                  <a:rPr lang="en-US" dirty="0">
                    <a:latin typeface="+mn-lt"/>
                    <a:cs typeface="Segoe UI" panose="020B0502040204020203" pitchFamily="34" charset="0"/>
                  </a:rPr>
                  <a:t>: 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ℋ</m:t>
                      </m:r>
                      <m:d>
                        <m:dPr>
                          <m:ctrlP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𝑋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𝐼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𝑋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In terms of the binary log</a:t>
                </a:r>
                <a:r>
                  <a:rPr lang="en-US" dirty="0">
                    <a:latin typeface="+mn-lt"/>
                    <a:cs typeface="Segoe UI" panose="020B0502040204020203" pitchFamily="34" charset="0"/>
                  </a:rPr>
                  <a:t>-likelihood, 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we can express the expectation  </a:t>
                </a:r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ℋ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𝑋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𝑙𝑜𝑔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𝑏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𝑃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𝑋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)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𝑙𝑜𝑔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𝑏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dirty="0">
                  <a:cs typeface="Segoe UI" panose="020B0502040204020203" pitchFamily="34" charset="0"/>
                </a:endParaRPr>
              </a:p>
              <a:p>
                <a:r>
                  <a:rPr lang="en-US" dirty="0">
                    <a:latin typeface="+mn-lt"/>
                    <a:cs typeface="Segoe UI" panose="020B0502040204020203" pitchFamily="34" charset="0"/>
                  </a:rPr>
                  <a:t>What are some properties of Shannon entropy?   </a:t>
                </a:r>
              </a:p>
              <a:p>
                <a:pPr lvl="1"/>
                <a:r>
                  <a:rPr lang="en-US" dirty="0">
                    <a:latin typeface="+mn-lt"/>
                    <a:cs typeface="Segoe UI" panose="020B0502040204020203" pitchFamily="34" charset="0"/>
                  </a:rPr>
                  <a:t>The less predictable the outcome the higher the entropy   </a:t>
                </a:r>
              </a:p>
              <a:p>
                <a:pPr lvl="1"/>
                <a:r>
                  <a:rPr lang="en-US" dirty="0">
                    <a:latin typeface="+mn-lt"/>
                    <a:cs typeface="Segoe UI" panose="020B0502040204020203" pitchFamily="34" charset="0"/>
                  </a:rPr>
                  <a:t>Example: if outcome is always the same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ℋ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𝑋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0</m:t>
                    </m:r>
                  </m:oMath>
                </a14:m>
                <a:endParaRPr lang="en-US" dirty="0">
                  <a:latin typeface="+mn-lt"/>
                  <a:cs typeface="Segoe UI" panose="020B0502040204020203" pitchFamily="34" charset="0"/>
                </a:endParaRPr>
              </a:p>
              <a:p>
                <a:pPr lvl="1"/>
                <a:r>
                  <a:rPr lang="en-US" dirty="0">
                    <a:latin typeface="+mn-lt"/>
                    <a:cs typeface="Segoe UI" panose="020B0502040204020203" pitchFamily="34" charset="0"/>
                  </a:rPr>
                  <a:t>Example: if outcome is completely random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ℋ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𝑋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𝑚𝑎𝑥𝑖𝑚𝑢𝑚</m:t>
                    </m:r>
                  </m:oMath>
                </a14:m>
                <a:endParaRPr lang="en-US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1290845"/>
                <a:ext cx="11525250" cy="5210931"/>
              </a:xfrm>
              <a:blipFill>
                <a:blip r:embed="rId4"/>
                <a:stretch>
                  <a:fillRect l="-1058" t="-19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51435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222480"/>
            <a:ext cx="11524432" cy="1023222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KL Divergence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05431" y="2595707"/>
            <a:ext cx="5945541" cy="166658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Understanding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Shannon Entropy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</a:t>
            </a:r>
          </a:p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Example: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binomially distributed 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events</a:t>
            </a:r>
          </a:p>
          <a:p>
            <a:pPr marL="0" indent="0">
              <a:buNone/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9FEBBA-1D4E-4811-8447-18AB19D638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6284" y="1528338"/>
            <a:ext cx="4894980" cy="433153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D0A4CDA8-CAD4-A0FA-D3BF-2A942C653DC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55771" y="5922700"/>
                <a:ext cx="6693407" cy="9353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400"/>
                  </a:spcBef>
                  <a:buFont typeface="Arial" panose="020B0604020202020204" pitchFamily="34" charset="0"/>
                  <a:buChar char="•"/>
                  <a:defRPr sz="2800" b="0" kern="120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en-US" dirty="0">
                    <a:latin typeface="+mn-lt"/>
                    <a:cs typeface="Segoe UI" panose="020B0502040204020203" pitchFamily="34" charset="0"/>
                  </a:rPr>
                  <a:t>Events with known outcome have </a:t>
                </a:r>
                <a:r>
                  <a:rPr lang="en-US" b="1" dirty="0">
                    <a:latin typeface="+mn-lt"/>
                    <a:cs typeface="Segoe UI" panose="020B0502040204020203" pitchFamily="34" charset="0"/>
                  </a:rPr>
                  <a:t>0 entropy</a:t>
                </a:r>
                <a:r>
                  <a:rPr lang="en-US" dirty="0">
                    <a:latin typeface="+mn-lt"/>
                    <a:cs typeface="Segoe UI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𝑋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=1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={0 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𝑜𝑟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 1}</m:t>
                    </m:r>
                  </m:oMath>
                </a14:m>
                <a:endParaRPr lang="en-US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D0A4CDA8-CAD4-A0FA-D3BF-2A942C653D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5771" y="5922700"/>
                <a:ext cx="6693407" cy="935300"/>
              </a:xfrm>
              <a:prstGeom prst="rect">
                <a:avLst/>
              </a:prstGeom>
              <a:blipFill>
                <a:blip r:embed="rId4"/>
                <a:stretch>
                  <a:fillRect l="-1275" t="-11111" r="-26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24216341-BA23-D10C-BEA6-61AE25996B7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75227" y="407759"/>
                <a:ext cx="6473950" cy="9353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400"/>
                  </a:spcBef>
                  <a:buFont typeface="Arial" panose="020B0604020202020204" pitchFamily="34" charset="0"/>
                  <a:buChar char="•"/>
                  <a:defRPr sz="2800" b="0" kern="120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en-US" dirty="0">
                    <a:latin typeface="+mn-lt"/>
                    <a:cs typeface="Segoe UI" panose="020B0502040204020203" pitchFamily="34" charset="0"/>
                  </a:rPr>
                  <a:t>Events with random outcome have </a:t>
                </a:r>
                <a:r>
                  <a:rPr lang="en-US" b="1" dirty="0">
                    <a:latin typeface="+mn-lt"/>
                    <a:cs typeface="Segoe UI" panose="020B0502040204020203" pitchFamily="34" charset="0"/>
                  </a:rPr>
                  <a:t>maximum entropy</a:t>
                </a:r>
                <a:r>
                  <a:rPr lang="en-US" dirty="0">
                    <a:latin typeface="+mn-lt"/>
                    <a:cs typeface="Segoe UI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𝑋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=1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=0.5</m:t>
                    </m:r>
                  </m:oMath>
                </a14:m>
                <a:endParaRPr lang="en-US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24216341-BA23-D10C-BEA6-61AE25996B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5227" y="407759"/>
                <a:ext cx="6473950" cy="935300"/>
              </a:xfrm>
              <a:prstGeom prst="rect">
                <a:avLst/>
              </a:prstGeom>
              <a:blipFill>
                <a:blip r:embed="rId5"/>
                <a:stretch>
                  <a:fillRect t="-11111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99B9B84-A16F-AD25-8FF2-19661B82D9B8}"/>
              </a:ext>
            </a:extLst>
          </p:cNvPr>
          <p:cNvCxnSpPr>
            <a:cxnSpLocks/>
          </p:cNvCxnSpPr>
          <p:nvPr/>
        </p:nvCxnSpPr>
        <p:spPr>
          <a:xfrm>
            <a:off x="9232827" y="1245702"/>
            <a:ext cx="0" cy="421119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367CCC9-A601-0150-AADF-5056CD99088E}"/>
              </a:ext>
            </a:extLst>
          </p:cNvPr>
          <p:cNvCxnSpPr>
            <a:cxnSpLocks/>
            <a:stCxn id="6" idx="0"/>
          </p:cNvCxnSpPr>
          <p:nvPr/>
        </p:nvCxnSpPr>
        <p:spPr>
          <a:xfrm flipH="1" flipV="1">
            <a:off x="7247273" y="5329662"/>
            <a:ext cx="1455202" cy="593038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4990236-F041-42C0-73B0-83576CD5CD92}"/>
              </a:ext>
            </a:extLst>
          </p:cNvPr>
          <p:cNvCxnSpPr>
            <a:cxnSpLocks/>
            <a:stCxn id="6" idx="0"/>
          </p:cNvCxnSpPr>
          <p:nvPr/>
        </p:nvCxnSpPr>
        <p:spPr>
          <a:xfrm flipV="1">
            <a:off x="8702475" y="5361195"/>
            <a:ext cx="2442755" cy="561505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CA70B593-3411-8BFC-B8CB-7B4583F33049}"/>
              </a:ext>
            </a:extLst>
          </p:cNvPr>
          <p:cNvSpPr txBox="1">
            <a:spLocks/>
          </p:cNvSpPr>
          <p:nvPr/>
        </p:nvSpPr>
        <p:spPr>
          <a:xfrm>
            <a:off x="730432" y="6166909"/>
            <a:ext cx="3055230" cy="35298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latin typeface="+mn-lt"/>
                <a:hlinkClick r:id="rId6"/>
              </a:rPr>
              <a:t>Credit: Wikipedia commons</a:t>
            </a:r>
            <a:endParaRPr lang="en-US" dirty="0">
              <a:latin typeface="+mn-lt"/>
            </a:endParaRPr>
          </a:p>
          <a:p>
            <a:pPr lvl="1"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3870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222480"/>
            <a:ext cx="11524432" cy="1023222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KL Divergence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1290845"/>
                <a:ext cx="11525250" cy="521093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KL divergence is based </a:t>
                </a:r>
                <a:r>
                  <a:rPr lang="en-US" dirty="0">
                    <a:latin typeface="+mn-lt"/>
                    <a:cs typeface="Segoe UI" panose="020B0502040204020203" pitchFamily="34" charset="0"/>
                  </a:rPr>
                  <a:t>on </a:t>
                </a:r>
                <a:r>
                  <a:rPr lang="en-US" sz="2800" b="1" dirty="0">
                    <a:latin typeface="+mn-lt"/>
                    <a:cs typeface="Segoe UI" panose="020B0502040204020203" pitchFamily="34" charset="0"/>
                  </a:rPr>
                  <a:t>Shannon Entropy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𝐾𝐿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𝑃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||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𝑄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−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𝑞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:r>
                  <a:rPr lang="en-US" dirty="0">
                    <a:latin typeface="+mn-lt"/>
                    <a:cs typeface="Segoe UI" panose="020B0502040204020203" pitchFamily="34" charset="0"/>
                  </a:rPr>
                  <a:t>Expanding: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𝐾𝐿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𝑃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||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𝑄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=−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log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+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log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 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𝑞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US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:endParaRPr lang="en-US" sz="1400" i="1" dirty="0">
                  <a:latin typeface="Cambria Math" panose="02040503050406030204" pitchFamily="18" charset="0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𝐾𝐿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𝑃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||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𝑄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ℋ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𝑃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ℋ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𝑄</m:t>
                          </m:r>
                        </m:e>
                      </m:d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𝐾𝐿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𝑃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||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𝑄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𝐸𝑛𝑡𝑟𝑜𝑝𝑦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)−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𝐶𝑟𝑜𝑠𝑠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𝐸𝑛𝑡𝑟𝑜𝑝𝑦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𝑄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)</m:t>
                      </m:r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Notice that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ℋ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𝑃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−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𝑝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nary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log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𝑝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func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, the probability in the original sample space,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, is constant   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1290845"/>
                <a:ext cx="11525250" cy="5210931"/>
              </a:xfrm>
              <a:blipFill>
                <a:blip r:embed="rId3"/>
                <a:stretch>
                  <a:fillRect l="-1058" t="-19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7855960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222480"/>
            <a:ext cx="11524432" cy="1023222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KL Divergence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1290845"/>
                <a:ext cx="11525250" cy="521093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What are the properties of cross entropy</a:t>
                </a:r>
                <a:endParaRPr lang="en-US" sz="2800" b="1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ℋ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||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𝑄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log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 </m:t>
                          </m:r>
                        </m:fName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𝑞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𝑞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, 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ℋ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||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𝑄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0</m:t>
                    </m:r>
                  </m:oMath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r>
                  <a:rPr lang="en-US" dirty="0">
                    <a:latin typeface="+mn-lt"/>
                    <a:cs typeface="Segoe UI" panose="020B0502040204020203" pitchFamily="34" charset="0"/>
                  </a:rPr>
                  <a:t>A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𝑞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→</m:t>
                    </m:r>
                    <m:r>
                      <a:rPr lang="en-US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𝑝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ℋ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||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𝑄</m:t>
                        </m:r>
                      </m:e>
                    </m:d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is minimized and the distribution in </a:t>
                </a:r>
                <a:r>
                  <a:rPr lang="en-US" i="1" dirty="0">
                    <a:latin typeface="+mn-lt"/>
                    <a:cs typeface="Segoe UI" panose="020B0502040204020203" pitchFamily="34" charset="0"/>
                  </a:rPr>
                  <a:t>Q</a:t>
                </a:r>
                <a:r>
                  <a:rPr lang="en-US" dirty="0">
                    <a:latin typeface="+mn-lt"/>
                    <a:cs typeface="Segoe UI" panose="020B0502040204020203" pitchFamily="34" charset="0"/>
                  </a:rPr>
                  <a:t>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approaches the distribution </a:t>
                </a:r>
                <a:r>
                  <a:rPr lang="en-US" i="1" dirty="0">
                    <a:latin typeface="+mn-lt"/>
                    <a:cs typeface="Segoe UI" panose="020B0502040204020203" pitchFamily="34" charset="0"/>
                  </a:rPr>
                  <a:t>P</a:t>
                </a:r>
                <a:r>
                  <a:rPr lang="en-US" dirty="0">
                    <a:latin typeface="+mn-lt"/>
                    <a:cs typeface="Segoe UI" panose="020B0502040204020203" pitchFamily="34" charset="0"/>
                  </a:rPr>
                  <a:t> in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&lt;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𝑛</m:t>
                    </m:r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In other words minimizing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ℋ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||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𝑄</m:t>
                        </m:r>
                      </m:e>
                    </m:d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maps to the desired distribution on the low-dimensional manifold   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1290845"/>
                <a:ext cx="11525250" cy="5210931"/>
              </a:xfrm>
              <a:blipFill>
                <a:blip r:embed="rId3"/>
                <a:stretch>
                  <a:fillRect l="-1058" t="-1988" r="-2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8299097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1290845"/>
                <a:ext cx="11525250" cy="521093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The UMAP algorithm employs a Binomial distribution to determine edges  </a:t>
                </a:r>
              </a:p>
              <a:p>
                <a:r>
                  <a:rPr lang="en-US" dirty="0">
                    <a:latin typeface="+mn-lt"/>
                    <a:cs typeface="Segoe UI" panose="020B0502040204020203" pitchFamily="34" charset="0"/>
                  </a:rPr>
                  <a:t>The cross entropy of a Binomial distribution is expressed:    </a:t>
                </a:r>
              </a:p>
              <a:p>
                <a:pPr marL="0" indent="0">
                  <a:buNone/>
                </a:pPr>
                <a:endParaRPr lang="en-US" sz="1200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ℋ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h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||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𝑙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𝑒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∈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𝐺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 </m:t>
                          </m:r>
                        </m:sup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h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𝑒</m:t>
                              </m:r>
                            </m:e>
                          </m:d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 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𝑙𝑜𝑔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h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𝑒</m:t>
                                      </m:r>
                                    </m:e>
                                  </m:d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𝑒</m:t>
                                      </m:r>
                                    </m:e>
                                  </m:d>
                                </m:den>
                              </m:f>
                            </m:e>
                          </m:d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h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𝑒</m:t>
                                  </m:r>
                                </m:e>
                              </m:d>
                            </m:e>
                          </m:d>
                          <m:nary>
                            <m:naryPr>
                              <m:chr m:val="∑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∈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𝐺</m:t>
                              </m:r>
                            </m:sub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 </m:t>
                              </m:r>
                            </m:sup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𝑙𝑜𝑔</m:t>
                              </m:r>
                              <m:d>
                                <m:d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1−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h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𝑒</m:t>
                                          </m:r>
                                        </m:e>
                                      </m:d>
                                    </m:num>
                                    <m:den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1−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𝑙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𝑒</m:t>
                                          </m:r>
                                        </m:e>
                                      </m:d>
                                    </m:den>
                                  </m:f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pPr marL="457200" lvl="1" indent="0">
                  <a:buNone/>
                </a:pPr>
                <a:r>
                  <a:rPr lang="en-US" dirty="0">
                    <a:latin typeface="+mn-lt"/>
                    <a:cs typeface="Segoe UI" panose="020B0502040204020203" pitchFamily="34" charset="0"/>
                  </a:rPr>
                  <a:t>Where,</a:t>
                </a:r>
              </a:p>
              <a:p>
                <a:pPr marL="457200" lvl="1" indent="0">
                  <a:buNone/>
                </a:pPr>
                <a:r>
                  <a:rPr lang="en-US" dirty="0">
                    <a:latin typeface="+mn-lt"/>
                    <a:cs typeface="Segoe UI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h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𝑒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</m:oMath>
                </a14:m>
                <a:r>
                  <a:rPr lang="en-US" dirty="0">
                    <a:latin typeface="+mn-lt"/>
                    <a:cs typeface="Segoe UI" panose="020B0502040204020203" pitchFamily="34" charset="0"/>
                  </a:rPr>
                  <a:t> graph weights on the high-dimensional manifold 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𝑙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𝑒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</m:oMath>
                </a14:m>
                <a:r>
                  <a:rPr lang="en-US" dirty="0">
                    <a:latin typeface="+mn-lt"/>
                    <a:cs typeface="Segoe UI" panose="020B0502040204020203" pitchFamily="34" charset="0"/>
                  </a:rPr>
                  <a:t> graph weights on the low-dimensional manifold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1290845"/>
                <a:ext cx="11525250" cy="5210931"/>
              </a:xfrm>
              <a:blipFill>
                <a:blip r:embed="rId3"/>
                <a:stretch>
                  <a:fillRect l="-1058" t="-19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18B66DCD-F210-F20E-463A-D0E970BB9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910777" cy="666233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Uniform Manifold Approximation and Projection (UMAP)  </a:t>
            </a:r>
          </a:p>
        </p:txBody>
      </p:sp>
    </p:spTree>
    <p:extLst>
      <p:ext uri="{BB962C8B-B14F-4D97-AF65-F5344CB8AC3E}">
        <p14:creationId xmlns:p14="http://schemas.microsoft.com/office/powerpoint/2010/main" val="29490874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33362-6456-0F5B-5570-FA2A30C5C24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Projection Methods</a:t>
            </a:r>
            <a:br>
              <a:rPr lang="en-US" sz="4400" dirty="0"/>
            </a:b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63112042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1290845"/>
                <a:ext cx="11525250" cy="521093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The UMAP algorithm employs a Binomial distribution to determine edges  </a:t>
                </a:r>
              </a:p>
              <a:p>
                <a:r>
                  <a:rPr lang="en-US" dirty="0">
                    <a:latin typeface="+mn-lt"/>
                    <a:cs typeface="Segoe UI" panose="020B0502040204020203" pitchFamily="34" charset="0"/>
                  </a:rPr>
                  <a:t>The cross entropy of a Binomial distribution is expressed: 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ℋ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h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||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𝑙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𝑒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∈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𝐺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 </m:t>
                          </m:r>
                        </m:sup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h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𝑒</m:t>
                              </m:r>
                            </m:e>
                          </m:d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 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𝑙𝑜𝑔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h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𝑒</m:t>
                                      </m:r>
                                    </m:e>
                                  </m:d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𝑒</m:t>
                                      </m:r>
                                    </m:e>
                                  </m:d>
                                </m:den>
                              </m:f>
                            </m:e>
                          </m:d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h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𝑒</m:t>
                                  </m:r>
                                </m:e>
                              </m:d>
                            </m:e>
                          </m:d>
                          <m:nary>
                            <m:naryPr>
                              <m:chr m:val="∑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∈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𝐺</m:t>
                              </m:r>
                            </m:sub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 </m:t>
                              </m:r>
                            </m:sup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𝑙𝑜𝑔</m:t>
                              </m:r>
                              <m:d>
                                <m:d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1−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h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𝑒</m:t>
                                          </m:r>
                                        </m:e>
                                      </m:d>
                                    </m:num>
                                    <m:den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1−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𝑙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𝑒</m:t>
                                          </m:r>
                                        </m:e>
                                      </m:d>
                                    </m:den>
                                  </m:f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r>
                  <a:rPr lang="en-US" dirty="0">
                    <a:latin typeface="+mn-lt"/>
                    <a:cs typeface="Segoe UI" panose="020B0502040204020203" pitchFamily="34" charset="0"/>
                  </a:rPr>
                  <a:t>The first term is an ‘attraction’ between nodes </a:t>
                </a:r>
              </a:p>
              <a:p>
                <a:pPr lvl="1"/>
                <a:r>
                  <a:rPr lang="en-US" dirty="0">
                    <a:latin typeface="+mn-lt"/>
                    <a:cs typeface="Segoe UI" panose="020B0502040204020203" pitchFamily="34" charset="0"/>
                  </a:rPr>
                  <a:t>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h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𝑒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 </m:t>
                    </m:r>
                  </m:oMath>
                </a14:m>
                <a:r>
                  <a:rPr lang="en-US" dirty="0">
                    <a:latin typeface="+mn-lt"/>
                    <a:cs typeface="Segoe UI" panose="020B0502040204020203" pitchFamily="34" charset="0"/>
                  </a:rPr>
                  <a:t>is large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ℋ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h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||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𝑙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latin typeface="+mn-lt"/>
                    <a:cs typeface="Segoe UI" panose="020B0502040204020203" pitchFamily="34" charset="0"/>
                  </a:rPr>
                  <a:t> is minimized by maximizing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𝑙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𝑒</m:t>
                        </m:r>
                      </m:e>
                    </m:d>
                  </m:oMath>
                </a14:m>
                <a:endParaRPr lang="en-US" dirty="0">
                  <a:latin typeface="+mn-lt"/>
                  <a:cs typeface="Segoe UI" panose="020B0502040204020203" pitchFamily="34" charset="0"/>
                </a:endParaRPr>
              </a:p>
              <a:p>
                <a:r>
                  <a:rPr lang="en-US" dirty="0">
                    <a:latin typeface="+mn-lt"/>
                    <a:cs typeface="Segoe UI" panose="020B0502040204020203" pitchFamily="34" charset="0"/>
                  </a:rPr>
                  <a:t>The second term is a ‘repulsion’ between nodes  </a:t>
                </a:r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pPr lvl="1"/>
                <a:r>
                  <a:rPr lang="en-US" dirty="0">
                    <a:latin typeface="+mn-lt"/>
                    <a:cs typeface="Segoe UI" panose="020B0502040204020203" pitchFamily="34" charset="0"/>
                  </a:rPr>
                  <a:t>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𝑤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h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𝑒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 </m:t>
                    </m:r>
                  </m:oMath>
                </a14:m>
                <a:r>
                  <a:rPr lang="en-US" dirty="0">
                    <a:latin typeface="+mn-lt"/>
                    <a:cs typeface="Segoe UI" panose="020B0502040204020203" pitchFamily="34" charset="0"/>
                  </a:rPr>
                  <a:t>is small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ℋ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h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||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𝑙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latin typeface="+mn-lt"/>
                    <a:cs typeface="Segoe UI" panose="020B0502040204020203" pitchFamily="34" charset="0"/>
                  </a:rPr>
                  <a:t> is minimized by minimizing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𝑙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𝑒</m:t>
                        </m:r>
                      </m:e>
                    </m:d>
                  </m:oMath>
                </a14:m>
                <a:endParaRPr lang="en-US" dirty="0">
                  <a:latin typeface="+mn-lt"/>
                  <a:cs typeface="Segoe UI" panose="020B0502040204020203" pitchFamily="34" charset="0"/>
                </a:endParaRPr>
              </a:p>
              <a:p>
                <a:r>
                  <a:rPr lang="en-US" dirty="0">
                    <a:latin typeface="+mn-lt"/>
                    <a:cs typeface="Segoe UI" panose="020B0502040204020203" pitchFamily="34" charset="0"/>
                  </a:rPr>
                  <a:t>Optimal solution at the equilibrium between attraction and repulsion 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1290845"/>
                <a:ext cx="11525250" cy="5210931"/>
              </a:xfrm>
              <a:blipFill>
                <a:blip r:embed="rId3"/>
                <a:stretch>
                  <a:fillRect l="-1058" t="-19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18B66DCD-F210-F20E-463A-D0E970BB9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910777" cy="666233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Uniform Manifold Approximation and Projection (UMAP)  </a:t>
            </a:r>
          </a:p>
        </p:txBody>
      </p:sp>
    </p:spTree>
    <p:extLst>
      <p:ext uri="{BB962C8B-B14F-4D97-AF65-F5344CB8AC3E}">
        <p14:creationId xmlns:p14="http://schemas.microsoft.com/office/powerpoint/2010/main" val="73256356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372" y="406926"/>
            <a:ext cx="10897471" cy="666233"/>
          </a:xfrm>
        </p:spPr>
        <p:txBody>
          <a:bodyPr>
            <a:noAutofit/>
          </a:bodyPr>
          <a:lstStyle/>
          <a:p>
            <a:r>
              <a:rPr lang="en-US" sz="3600" dirty="0">
                <a:latin typeface="+mn-lt"/>
                <a:cs typeface="Segoe UI" panose="020B0502040204020203" pitchFamily="34" charset="0"/>
              </a:rPr>
              <a:t>Uniform Manifold Approximation and Projection (UMAP)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9215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cs typeface="Segoe UI" panose="020B0502040204020203" pitchFamily="34" charset="0"/>
                  </a:rPr>
                  <a:t>Steps and parameters of the UMAP algorithm, see </a:t>
                </a:r>
                <a:r>
                  <a:rPr lang="en-US" dirty="0">
                    <a:cs typeface="Segoe UI" panose="020B0502040204020203" pitchFamily="34" charset="0"/>
                    <a:hlinkClick r:id="rId2"/>
                  </a:rPr>
                  <a:t>documentation for details</a:t>
                </a:r>
                <a:r>
                  <a:rPr lang="en-US" dirty="0">
                    <a:cs typeface="Segoe UI" panose="020B0502040204020203" pitchFamily="34" charset="0"/>
                  </a:rPr>
                  <a:t>:   </a:t>
                </a:r>
              </a:p>
              <a:p>
                <a:pPr marL="514350" indent="-514350">
                  <a:buFont typeface="+mj-lt"/>
                  <a:buAutoNum type="arabicPeriod"/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Locally compute fuzzy weights </a:t>
                </a:r>
              </a:p>
              <a:p>
                <a:pPr lvl="1">
                  <a:tabLst>
                    <a:tab pos="7543800" algn="l"/>
                  </a:tabLst>
                </a:pP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metric</a:t>
                </a:r>
                <a:r>
                  <a:rPr lang="en-US" dirty="0">
                    <a:cs typeface="Segoe UI" panose="020B0502040204020203" pitchFamily="34" charset="0"/>
                  </a:rPr>
                  <a:t>: The distance metric to use from a wide range of choices </a:t>
                </a:r>
              </a:p>
              <a:p>
                <a:pPr marL="514350" indent="-514350">
                  <a:buFont typeface="+mj-lt"/>
                  <a:buAutoNum type="arabicPeriod"/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Search for nearest-neighbors to build graph  </a:t>
                </a:r>
              </a:p>
              <a:p>
                <a:pPr lvl="1">
                  <a:tabLst>
                    <a:tab pos="7543800" algn="l"/>
                  </a:tabLst>
                </a:pPr>
                <a:r>
                  <a:rPr lang="en-US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n_neighbors</a:t>
                </a:r>
                <a:r>
                  <a:rPr lang="en-US" dirty="0">
                    <a:cs typeface="Segoe UI" panose="020B0502040204020203" pitchFamily="34" charset="0"/>
                  </a:rPr>
                  <a:t>: number of nearest neighbors    </a:t>
                </a:r>
              </a:p>
              <a:p>
                <a:pPr lvl="1"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Small </a:t>
                </a:r>
                <a:r>
                  <a:rPr lang="en-US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n_neighbors</a:t>
                </a: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⟶</m:t>
                    </m:r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manifold sampled locally</a:t>
                </a:r>
              </a:p>
              <a:p>
                <a:pPr lvl="1"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Large </a:t>
                </a:r>
                <a:r>
                  <a:rPr lang="en-US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n_neighbors</a:t>
                </a: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⟶</m:t>
                    </m:r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</a:t>
                </a:r>
                <a:r>
                  <a:rPr lang="en-US">
                    <a:cs typeface="Segoe UI" panose="020B0502040204020203" pitchFamily="34" charset="0"/>
                  </a:rPr>
                  <a:t>manifold sample less local</a:t>
                </a:r>
                <a:endParaRPr lang="en-US" dirty="0">
                  <a:cs typeface="Segoe UI" panose="020B0502040204020203" pitchFamily="34" charset="0"/>
                </a:endParaRPr>
              </a:p>
              <a:p>
                <a:pPr marL="514350" indent="-514350">
                  <a:buFont typeface="+mj-lt"/>
                  <a:buAutoNum type="arabicPeriod"/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Use spectral embedding to find good starting transformation   </a:t>
                </a:r>
              </a:p>
              <a:p>
                <a:pPr marL="514350" indent="-514350">
                  <a:buFont typeface="+mj-lt"/>
                  <a:buAutoNum type="arabicPeriod"/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Minimize </a:t>
                </a:r>
                <a:r>
                  <a:rPr lang="en-US" b="1" dirty="0">
                    <a:cs typeface="Segoe UI" panose="020B0502040204020203" pitchFamily="34" charset="0"/>
                  </a:rPr>
                  <a:t>cross-entropy </a:t>
                </a:r>
                <a:r>
                  <a:rPr lang="en-US" dirty="0">
                    <a:cs typeface="Segoe UI" panose="020B0502040204020203" pitchFamily="34" charset="0"/>
                  </a:rPr>
                  <a:t>to optimize low-dimensional Euclidian manifold  </a:t>
                </a:r>
              </a:p>
              <a:p>
                <a:pPr lvl="1">
                  <a:tabLst>
                    <a:tab pos="7543800" algn="l"/>
                  </a:tabLst>
                </a:pPr>
                <a:r>
                  <a:rPr lang="en-US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min_distance</a:t>
                </a:r>
                <a:r>
                  <a:rPr lang="en-US" dirty="0">
                    <a:cs typeface="Segoe UI" panose="020B0502040204020203" pitchFamily="34" charset="0"/>
                  </a:rPr>
                  <a:t>: minimum distance between points on low-dimensional manifold</a:t>
                </a:r>
              </a:p>
              <a:p>
                <a:pPr lvl="1">
                  <a:tabLst>
                    <a:tab pos="7543800" algn="l"/>
                  </a:tabLst>
                </a:pPr>
                <a:r>
                  <a:rPr lang="en-US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n_components</a:t>
                </a:r>
                <a:r>
                  <a:rPr lang="en-US" dirty="0">
                    <a:cs typeface="Segoe UI" panose="020B0502040204020203" pitchFamily="34" charset="0"/>
                  </a:rPr>
                  <a:t>: dimensionality of low-dimensional manifold</a:t>
                </a:r>
              </a:p>
              <a:p>
                <a:pPr marL="457200" lvl="1" indent="0">
                  <a:buNone/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lvl="1"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92159"/>
              </a:xfrm>
              <a:blipFill>
                <a:blip r:embed="rId3"/>
                <a:stretch>
                  <a:fillRect l="-1111" t="-1776" r="-1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4140901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372" y="406926"/>
            <a:ext cx="10897471" cy="666233"/>
          </a:xfrm>
        </p:spPr>
        <p:txBody>
          <a:bodyPr>
            <a:noAutofit/>
          </a:bodyPr>
          <a:lstStyle/>
          <a:p>
            <a:r>
              <a:rPr lang="en-US" sz="3600" dirty="0">
                <a:latin typeface="+mn-lt"/>
                <a:cs typeface="Segoe UI" panose="020B0502040204020203" pitchFamily="34" charset="0"/>
              </a:rPr>
              <a:t>Uniform Manifold Approximation and Projection (UMAP)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8E274-B4C9-49D5-BB15-6A382137E2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022784" y="2211572"/>
            <a:ext cx="3761867" cy="17437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cs typeface="Segoe UI" panose="020B0502040204020203" pitchFamily="34" charset="0"/>
              </a:rPr>
              <a:t>How does </a:t>
            </a:r>
            <a:r>
              <a:rPr lang="en-US" dirty="0">
                <a:cs typeface="Segoe UI" panose="020B0502040204020203" pitchFamily="34" charset="0"/>
                <a:hlinkClick r:id="rId2"/>
              </a:rPr>
              <a:t>UMAP performance compare</a:t>
            </a:r>
            <a:r>
              <a:rPr lang="en-US" dirty="0">
                <a:cs typeface="Segoe UI" panose="020B0502040204020203" pitchFamily="34" charset="0"/>
              </a:rPr>
              <a:t>? </a:t>
            </a:r>
          </a:p>
          <a:p>
            <a:pPr lvl="1"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F4691E2-6C87-D186-2EED-DF67E2A079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3881" y="1031358"/>
            <a:ext cx="7027370" cy="56705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BD58AAC-E9D3-205F-7845-7490FFA771E0}"/>
              </a:ext>
            </a:extLst>
          </p:cNvPr>
          <p:cNvSpPr txBox="1"/>
          <p:nvPr/>
        </p:nvSpPr>
        <p:spPr>
          <a:xfrm>
            <a:off x="2041451" y="5993703"/>
            <a:ext cx="32843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From UMAP documentation, Leland McInnis, 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795521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33375" y="1031357"/>
            <a:ext cx="11525250" cy="515510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Dimensionality reduction is widely used in data mining</a:t>
            </a:r>
          </a:p>
          <a:p>
            <a:r>
              <a:rPr lang="en-US" dirty="0">
                <a:latin typeface="+mn-lt"/>
              </a:rPr>
              <a:t>Review of high-dimensional spaces and the </a:t>
            </a:r>
            <a:r>
              <a:rPr lang="en-US" sz="2800" dirty="0">
                <a:latin typeface="Script MT Bold" panose="03040602040607080904" pitchFamily="66" charset="0"/>
              </a:rPr>
              <a:t>Curse of Dimensionality</a:t>
            </a:r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Projection methods for high dimensions   </a:t>
            </a:r>
          </a:p>
          <a:p>
            <a:pPr lvl="1"/>
            <a:r>
              <a:rPr lang="en-US" dirty="0">
                <a:latin typeface="+mn-lt"/>
              </a:rPr>
              <a:t>Effective alternative to PCA    </a:t>
            </a:r>
          </a:p>
          <a:p>
            <a:pPr lvl="1"/>
            <a:r>
              <a:rPr lang="en-US" dirty="0">
                <a:latin typeface="+mn-lt"/>
              </a:rPr>
              <a:t>Bounds on distance error  </a:t>
            </a:r>
          </a:p>
          <a:p>
            <a:r>
              <a:rPr lang="en-US" dirty="0">
                <a:latin typeface="+mn-lt"/>
              </a:rPr>
              <a:t>Manifold learning and visualization in high dimensions  </a:t>
            </a:r>
          </a:p>
          <a:p>
            <a:pPr lvl="1"/>
            <a:r>
              <a:rPr lang="en-US" dirty="0">
                <a:latin typeface="+mn-lt"/>
              </a:rPr>
              <a:t>Project to low dimensional manifold   </a:t>
            </a:r>
          </a:p>
          <a:p>
            <a:pPr lvl="1"/>
            <a:r>
              <a:rPr lang="en-US" dirty="0">
                <a:latin typeface="+mn-lt"/>
              </a:rPr>
              <a:t>Can be distance preserving  </a:t>
            </a:r>
          </a:p>
          <a:p>
            <a:pPr lvl="1"/>
            <a:r>
              <a:rPr lang="en-US" dirty="0">
                <a:latin typeface="+mn-lt"/>
              </a:rPr>
              <a:t>UMAP is (arguably) the state of the art manifold learning algorithm </a:t>
            </a:r>
          </a:p>
        </p:txBody>
      </p:sp>
    </p:spTree>
    <p:extLst>
      <p:ext uri="{BB962C8B-B14F-4D97-AF65-F5344CB8AC3E}">
        <p14:creationId xmlns:p14="http://schemas.microsoft.com/office/powerpoint/2010/main" val="165040111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33362-6456-0F5B-5570-FA2A30C5C24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Appendix </a:t>
            </a:r>
            <a:r>
              <a:rPr lang="en-US" sz="4400" dirty="0" err="1"/>
              <a:t>tSNE</a:t>
            </a:r>
            <a:r>
              <a:rPr lang="en-US" sz="4400" dirty="0"/>
              <a:t> Algorithm</a:t>
            </a:r>
          </a:p>
        </p:txBody>
      </p:sp>
    </p:spTree>
    <p:extLst>
      <p:ext uri="{BB962C8B-B14F-4D97-AF65-F5344CB8AC3E}">
        <p14:creationId xmlns:p14="http://schemas.microsoft.com/office/powerpoint/2010/main" val="15801011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623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t-SNE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0519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cs typeface="Segoe UI" panose="020B0502040204020203" pitchFamily="34" charset="0"/>
                  </a:rPr>
                  <a:t>T-SNE  is a computationally intensive but highly effective manifold learning algorithm, </a:t>
                </a:r>
                <a:r>
                  <a:rPr lang="en-US" dirty="0">
                    <a:cs typeface="Segoe UI" panose="020B0502040204020203" pitchFamily="34" charset="0"/>
                    <a:hlinkClick r:id="rId2"/>
                  </a:rPr>
                  <a:t>van der </a:t>
                </a:r>
                <a:r>
                  <a:rPr lang="en-US" dirty="0" err="1">
                    <a:cs typeface="Segoe UI" panose="020B0502040204020203" pitchFamily="34" charset="0"/>
                    <a:hlinkClick r:id="rId2"/>
                  </a:rPr>
                  <a:t>Maaten</a:t>
                </a:r>
                <a:r>
                  <a:rPr lang="en-US" dirty="0">
                    <a:cs typeface="Segoe UI" panose="020B0502040204020203" pitchFamily="34" charset="0"/>
                    <a:hlinkClick r:id="rId2"/>
                  </a:rPr>
                  <a:t> and Hinton, 2008</a:t>
                </a:r>
                <a:r>
                  <a:rPr lang="en-US" dirty="0">
                    <a:cs typeface="Segoe UI" panose="020B0502040204020203" pitchFamily="34" charset="0"/>
                  </a:rPr>
                  <a:t>     </a:t>
                </a:r>
                <a:endParaRPr lang="en-US" sz="2800" b="1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Similarity based on t probability distribution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   </a:t>
                </a: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Mapping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with groups of samples having similar probability distributions     </a:t>
                </a: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Two step algorithm      </a:t>
                </a:r>
              </a:p>
              <a:p>
                <a:pPr marL="914400" lvl="1" indent="-457200">
                  <a:buFont typeface="+mj-lt"/>
                  <a:buAutoNum type="arabicPeriod"/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Compute similarity as probabilities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on sparse graph    </a:t>
                </a:r>
              </a:p>
              <a:p>
                <a:pPr marL="914400" lvl="1" indent="-457200">
                  <a:buFont typeface="+mj-lt"/>
                  <a:buAutoNum type="arabicPeriod"/>
                  <a:tabLst>
                    <a:tab pos="7543800" algn="l"/>
                  </a:tabLst>
                </a:pPr>
                <a:r>
                  <a:rPr lang="en-US" b="1" dirty="0">
                    <a:cs typeface="Segoe UI" panose="020B0502040204020203" pitchFamily="34" charset="0"/>
                  </a:rPr>
                  <a:t>Minimize dissimilarity between distributions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𝑵</m:t>
                        </m:r>
                      </m:sup>
                    </m:sSup>
                  </m:oMath>
                </a14:m>
                <a:r>
                  <a:rPr lang="en-US" b="1" dirty="0">
                    <a:cs typeface="Segoe UI" panose="020B0502040204020203" pitchFamily="34" charset="0"/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𝒎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to create low dimensional projection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</a:t>
                </a: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Number of nearest neighbors is the </a:t>
                </a:r>
                <a:r>
                  <a:rPr lang="en-US" b="1" dirty="0">
                    <a:cs typeface="Segoe UI" panose="020B0502040204020203" pitchFamily="34" charset="0"/>
                  </a:rPr>
                  <a:t>perplexity</a:t>
                </a:r>
                <a:r>
                  <a:rPr lang="en-US" dirty="0">
                    <a:cs typeface="Segoe UI" panose="020B0502040204020203" pitchFamily="34" charset="0"/>
                  </a:rPr>
                  <a:t> of the graph  </a:t>
                </a:r>
              </a:p>
              <a:p>
                <a:pPr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05194"/>
              </a:xfrm>
              <a:blipFill>
                <a:blip r:embed="rId3"/>
                <a:stretch>
                  <a:fillRect l="-1058" t="-18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64211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623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t-SNE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0519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cs typeface="Segoe UI" panose="020B0502040204020203" pitchFamily="34" charset="0"/>
                  </a:rPr>
                  <a:t>t-SNE based on t-distributed similarity     </a:t>
                </a:r>
                <a:endParaRPr lang="en-US" sz="2800" b="1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Compute similarity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using </a:t>
                </a:r>
                <a:r>
                  <a:rPr lang="en-US" b="1" dirty="0">
                    <a:cs typeface="Segoe UI" panose="020B0502040204020203" pitchFamily="34" charset="0"/>
                  </a:rPr>
                  <a:t>conditional probabilities</a:t>
                </a: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Compute normalized similarity between sample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as the conditional probability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:   </a:t>
                </a:r>
              </a:p>
              <a:p>
                <a:pPr marL="0" indent="0">
                  <a:buNone/>
                  <a:tabLst>
                    <a:tab pos="75438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𝑒𝑥𝑝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/2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 </m:t>
                              </m:r>
                            </m:sup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𝑒𝑥𝑝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/2</m:t>
                              </m:r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nary>
                        </m:den>
                      </m:f>
                    </m:oMath>
                  </m:oMathPara>
                </a14:m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With </a:t>
                </a:r>
              </a:p>
              <a:p>
                <a:pPr marL="457200" lvl="1" indent="0">
                  <a:buNone/>
                  <a:tabLst>
                    <a:tab pos="7543800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=0</m:t>
                    </m:r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</a:t>
                </a:r>
              </a:p>
              <a:p>
                <a:pPr marL="457200" lvl="1" indent="0">
                  <a:buNone/>
                  <a:tabLst>
                    <a:tab pos="7543800" algn="l"/>
                  </a:tabLst>
                </a:pP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𝑗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𝑗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|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=1</m:t>
                    </m:r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given the denominator </a:t>
                </a: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05194"/>
              </a:xfrm>
              <a:blipFill>
                <a:blip r:embed="rId2"/>
                <a:stretch>
                  <a:fillRect l="-1058" t="-1804" r="-2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44626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623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t-SNE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0519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cs typeface="Segoe UI" panose="020B0502040204020203" pitchFamily="34" charset="0"/>
                  </a:rPr>
                  <a:t>t-SNE based on t-distributed similarity     </a:t>
                </a:r>
                <a:endParaRPr lang="en-US" sz="2800" b="1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Compute normalized similarity between sample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as the conditional probability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:   </a:t>
                </a:r>
              </a:p>
              <a:p>
                <a:pPr marL="0" indent="0">
                  <a:buNone/>
                  <a:tabLst>
                    <a:tab pos="75438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𝑒𝑥𝑝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/2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 </m:t>
                              </m:r>
                            </m:sup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𝑒𝑥𝑝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/2</m:t>
                              </m:r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nary>
                        </m:den>
                      </m:f>
                    </m:oMath>
                  </m:oMathPara>
                </a14:m>
                <a:endParaRPr lang="en-US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Can compute the </a:t>
                </a:r>
                <a:r>
                  <a:rPr lang="en-US" b="1" dirty="0">
                    <a:cs typeface="Segoe UI" panose="020B0502040204020203" pitchFamily="34" charset="0"/>
                  </a:rPr>
                  <a:t>unconditional probability </a:t>
                </a:r>
                <a:r>
                  <a:rPr lang="en-US" dirty="0">
                    <a:cs typeface="Segoe UI" panose="020B0502040204020203" pitchFamily="34" charset="0"/>
                  </a:rPr>
                  <a:t>as:     </a:t>
                </a:r>
              </a:p>
              <a:p>
                <a:pPr marL="0" indent="0">
                  <a:buNone/>
                  <a:tabLst>
                    <a:tab pos="75438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|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+ 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|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𝑁</m:t>
                          </m:r>
                        </m:den>
                      </m:f>
                    </m:oMath>
                  </m:oMathPara>
                </a14:m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05194"/>
              </a:xfrm>
              <a:blipFill>
                <a:blip r:embed="rId2"/>
                <a:stretch>
                  <a:fillRect l="-1058" t="-1804" r="-2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9298752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623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t-SNE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0519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cs typeface="Segoe UI" panose="020B0502040204020203" pitchFamily="34" charset="0"/>
                  </a:rPr>
                  <a:t>t-SNE based on t-distributed similarity     </a:t>
                </a:r>
                <a:endParaRPr lang="en-US" sz="2800" b="1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Compute normalized similarity between sample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as the t-</a:t>
                </a:r>
                <a:r>
                  <a:rPr lang="en-US" b="1" dirty="0">
                    <a:cs typeface="Segoe UI" panose="020B0502040204020203" pitchFamily="34" charset="0"/>
                  </a:rPr>
                  <a:t>conditional probability </a:t>
                </a:r>
                <a:r>
                  <a:rPr lang="en-US" dirty="0">
                    <a:cs typeface="Segoe UI" panose="020B0502040204020203" pitchFamily="34" charset="0"/>
                  </a:rPr>
                  <a:t>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:   </a:t>
                </a:r>
              </a:p>
              <a:p>
                <a:pPr marL="0" indent="0">
                  <a:buNone/>
                  <a:tabLst>
                    <a:tab pos="75438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𝑒𝑥𝑝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 </m:t>
                              </m:r>
                            </m:sup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𝑒𝑥𝑝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en-US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=0</m:t>
                    </m:r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</a:t>
                </a:r>
              </a:p>
              <a:p>
                <a:pPr>
                  <a:tabLst>
                    <a:tab pos="7543800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is </a:t>
                </a:r>
                <a:r>
                  <a:rPr lang="en-US" b="1" dirty="0">
                    <a:cs typeface="Segoe UI" panose="020B0502040204020203" pitchFamily="34" charset="0"/>
                  </a:rPr>
                  <a:t>t-distributed with 1-DOF</a:t>
                </a:r>
                <a:r>
                  <a:rPr lang="en-US" dirty="0">
                    <a:cs typeface="Segoe UI" panose="020B0502040204020203" pitchFamily="34" charset="0"/>
                  </a:rPr>
                  <a:t>, aka the </a:t>
                </a:r>
                <a:r>
                  <a:rPr lang="en-US" b="1" dirty="0">
                    <a:cs typeface="Segoe UI" panose="020B0502040204020203" pitchFamily="34" charset="0"/>
                  </a:rPr>
                  <a:t>Cauchy distribution </a:t>
                </a: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05194"/>
              </a:xfrm>
              <a:blipFill>
                <a:blip r:embed="rId2"/>
                <a:stretch>
                  <a:fillRect l="-1058" t="-18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3077768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623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t-SNE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1238359"/>
                <a:ext cx="5002383" cy="543742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cs typeface="Segoe UI" panose="020B0502040204020203" pitchFamily="34" charset="0"/>
                  </a:rPr>
                  <a:t>t-SNE based on t-distributed similarity     </a:t>
                </a:r>
                <a:endParaRPr lang="en-US" sz="2800" b="1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|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is </a:t>
                </a:r>
                <a:r>
                  <a:rPr lang="en-US" b="1" dirty="0">
                    <a:cs typeface="Segoe UI" panose="020B0502040204020203" pitchFamily="34" charset="0"/>
                  </a:rPr>
                  <a:t>t-distributed with 1-DOF</a:t>
                </a:r>
                <a:r>
                  <a:rPr lang="en-US" dirty="0">
                    <a:cs typeface="Segoe UI" panose="020B0502040204020203" pitchFamily="34" charset="0"/>
                  </a:rPr>
                  <a:t>, aka the </a:t>
                </a:r>
                <a:r>
                  <a:rPr lang="en-US" b="1" dirty="0">
                    <a:cs typeface="Segoe UI" panose="020B0502040204020203" pitchFamily="34" charset="0"/>
                  </a:rPr>
                  <a:t>Cauchy distribution </a:t>
                </a:r>
                <a:r>
                  <a:rPr lang="en-US" dirty="0">
                    <a:cs typeface="Segoe UI" panose="020B0502040204020203" pitchFamily="34" charset="0"/>
                  </a:rPr>
                  <a:t>:   </a:t>
                </a:r>
              </a:p>
              <a:p>
                <a:pPr marL="0" indent="0">
                  <a:buNone/>
                  <a:tabLst>
                    <a:tab pos="75438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𝑒𝑥𝑝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 </m:t>
                              </m:r>
                            </m:sup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𝑒𝑥𝑝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en-US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endParaRPr lang="en-US" b="1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1238359"/>
                <a:ext cx="5002383" cy="5437426"/>
              </a:xfrm>
              <a:blipFill>
                <a:blip r:embed="rId2"/>
                <a:stretch>
                  <a:fillRect l="-2436" t="-1794" r="-41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6C6CD5AA-1C0A-6951-F2DE-73C0FB44E3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9740" y="1907178"/>
            <a:ext cx="6822759" cy="4044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6145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Random Projection Methods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33375" y="1004777"/>
            <a:ext cx="11525250" cy="518169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How can we overcome the curse of dimensionality? </a:t>
            </a:r>
          </a:p>
          <a:p>
            <a:r>
              <a:rPr lang="en-US" b="1" dirty="0">
                <a:latin typeface="+mn-lt"/>
              </a:rPr>
              <a:t>Random projection </a:t>
            </a:r>
            <a:r>
              <a:rPr lang="en-US" dirty="0">
                <a:latin typeface="+mn-lt"/>
              </a:rPr>
              <a:t>methods sample random directions    </a:t>
            </a:r>
          </a:p>
          <a:p>
            <a:r>
              <a:rPr lang="en-US" dirty="0">
                <a:latin typeface="+mn-lt"/>
              </a:rPr>
              <a:t>Introduced in several contexts, including by </a:t>
            </a:r>
            <a:r>
              <a:rPr lang="en-US" dirty="0">
                <a:latin typeface="+mn-lt"/>
                <a:hlinkClick r:id="rId3"/>
              </a:rPr>
              <a:t>Bingham and </a:t>
            </a:r>
            <a:r>
              <a:rPr lang="en-US" dirty="0" err="1">
                <a:latin typeface="+mn-lt"/>
                <a:hlinkClick r:id="rId3"/>
              </a:rPr>
              <a:t>Mannila</a:t>
            </a:r>
            <a:r>
              <a:rPr lang="en-US" dirty="0">
                <a:latin typeface="+mn-lt"/>
                <a:hlinkClick r:id="rId3"/>
              </a:rPr>
              <a:t>, 2001</a:t>
            </a:r>
            <a:r>
              <a:rPr lang="en-US" dirty="0">
                <a:latin typeface="+mn-lt"/>
              </a:rPr>
              <a:t> and </a:t>
            </a:r>
            <a:r>
              <a:rPr lang="en-US" dirty="0" err="1">
                <a:latin typeface="+mn-lt"/>
                <a:hlinkClick r:id="rId4"/>
              </a:rPr>
              <a:t>Achliptas</a:t>
            </a:r>
            <a:r>
              <a:rPr lang="en-US" dirty="0">
                <a:latin typeface="+mn-lt"/>
                <a:hlinkClick r:id="rId4"/>
              </a:rPr>
              <a:t>, 2001</a:t>
            </a:r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Alternative to PCA for very high dimensional spaces    </a:t>
            </a:r>
          </a:p>
          <a:p>
            <a:r>
              <a:rPr lang="en-US" dirty="0">
                <a:latin typeface="+mn-lt"/>
              </a:rPr>
              <a:t>Error of the random projection to lower dimensional space is bounded  </a:t>
            </a:r>
          </a:p>
          <a:p>
            <a:r>
              <a:rPr lang="en-US" b="1" dirty="0">
                <a:latin typeface="+mn-lt"/>
              </a:rPr>
              <a:t>Distance is therefore preserved</a:t>
            </a:r>
          </a:p>
          <a:p>
            <a:r>
              <a:rPr lang="en-US" dirty="0">
                <a:latin typeface="+mn-lt"/>
              </a:rPr>
              <a:t>Random projections in Euclidean space tend to create spherical clusters   </a:t>
            </a:r>
          </a:p>
          <a:p>
            <a:pPr lvl="1"/>
            <a:r>
              <a:rPr lang="en-US" dirty="0">
                <a:latin typeface="+mn-lt"/>
              </a:rPr>
              <a:t>Spherical clusters are easier for many algorithms to deal with</a:t>
            </a:r>
          </a:p>
          <a:p>
            <a:endParaRPr lang="en-US" dirty="0">
              <a:latin typeface="+mn-lt"/>
            </a:endParaRP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5587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623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t-SNE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8E274-B4C9-49D5-BB15-6A382137E2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1238359"/>
            <a:ext cx="5002383" cy="543742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cs typeface="Segoe UI" panose="020B0502040204020203" pitchFamily="34" charset="0"/>
              </a:rPr>
              <a:t>t-SNE based on t-distributed similarity     </a:t>
            </a:r>
            <a:endParaRPr lang="en-US" sz="2800" b="1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Why is the t-distribution a good choice   </a:t>
            </a:r>
          </a:p>
          <a:p>
            <a:pPr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Notice that for the Normal distribution probability low for samples far from the center </a:t>
            </a:r>
          </a:p>
          <a:p>
            <a:pPr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t-distribution has reasonable probability further from center   </a:t>
            </a:r>
          </a:p>
          <a:p>
            <a:pPr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t-distribution with 1 DOF has heaviest tail</a:t>
            </a: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6CD5AA-1C0A-6951-F2DE-73C0FB44E3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9740" y="1907178"/>
            <a:ext cx="6822759" cy="4044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32927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372" y="406926"/>
            <a:ext cx="10897471" cy="666233"/>
          </a:xfrm>
        </p:spPr>
        <p:txBody>
          <a:bodyPr>
            <a:noAutofit/>
          </a:bodyPr>
          <a:lstStyle/>
          <a:p>
            <a:r>
              <a:rPr lang="en-US" sz="3600" dirty="0">
                <a:latin typeface="+mn-lt"/>
                <a:cs typeface="Segoe UI" panose="020B0502040204020203" pitchFamily="34" charset="0"/>
              </a:rPr>
              <a:t>Uniform Manifold Approximation and Projection (UMAP)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8E274-B4C9-49D5-BB15-6A382137E2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1270591"/>
            <a:ext cx="11525250" cy="54921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cs typeface="Segoe UI" panose="020B0502040204020203" pitchFamily="34" charset="0"/>
              </a:rPr>
              <a:t>How does the </a:t>
            </a:r>
            <a:r>
              <a:rPr lang="en-US" dirty="0">
                <a:cs typeface="Segoe UI" panose="020B0502040204020203" pitchFamily="34" charset="0"/>
                <a:hlinkClick r:id="rId2"/>
              </a:rPr>
              <a:t>UMAP algorithm work</a:t>
            </a:r>
            <a:r>
              <a:rPr lang="en-US" dirty="0">
                <a:cs typeface="Segoe UI" panose="020B0502040204020203" pitchFamily="34" charset="0"/>
              </a:rPr>
              <a:t>? </a:t>
            </a:r>
          </a:p>
          <a:p>
            <a:pPr marL="0" indent="0">
              <a:buNone/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Algorithm for mapping to low dimensional Euclidian space has 4 major steps:   </a:t>
            </a:r>
          </a:p>
          <a:p>
            <a:pPr marL="514350" indent="-514350">
              <a:buFont typeface="+mj-lt"/>
              <a:buAutoNum type="arabicPeriod"/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Locally compute fuzzy weights </a:t>
            </a:r>
          </a:p>
          <a:p>
            <a:pPr marL="514350" indent="-514350">
              <a:buFont typeface="+mj-lt"/>
              <a:buAutoNum type="arabicPeriod"/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Search for nearest-neighbors to build graph  </a:t>
            </a:r>
          </a:p>
          <a:p>
            <a:pPr marL="514350" indent="-514350">
              <a:buFont typeface="+mj-lt"/>
              <a:buAutoNum type="arabicPeriod"/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Use spectral embedding to find good starting transformation   </a:t>
            </a:r>
          </a:p>
          <a:p>
            <a:pPr marL="514350" indent="-514350">
              <a:buFont typeface="+mj-lt"/>
              <a:buAutoNum type="arabicPeriod"/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Minimize cross-entropy to optimize low-dimensional Euclidian manifold  </a:t>
            </a:r>
          </a:p>
          <a:p>
            <a:pPr marL="457200" lvl="1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lvl="1"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511937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623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t-SNE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0519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cs typeface="Segoe UI" panose="020B0502040204020203" pitchFamily="34" charset="0"/>
                  </a:rPr>
                  <a:t>t-SNE based on t-distributed similarity     </a:t>
                </a:r>
                <a:endParaRPr lang="en-US" sz="2800" b="1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What the distribution on the manifold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to match the distribution in sample space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as closely as possible     </a:t>
                </a: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Measure the difference between distributions </a:t>
                </a:r>
                <a:r>
                  <a:rPr lang="en-US" i="1" dirty="0">
                    <a:cs typeface="Segoe UI" panose="020B0502040204020203" pitchFamily="34" charset="0"/>
                  </a:rPr>
                  <a:t>P</a:t>
                </a:r>
                <a:r>
                  <a:rPr lang="en-US" dirty="0">
                    <a:cs typeface="Segoe UI" panose="020B0502040204020203" pitchFamily="34" charset="0"/>
                  </a:rPr>
                  <a:t>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and </a:t>
                </a:r>
                <a:r>
                  <a:rPr lang="en-US" i="1" dirty="0">
                    <a:cs typeface="Segoe UI" panose="020B0502040204020203" pitchFamily="34" charset="0"/>
                  </a:rPr>
                  <a:t>Q</a:t>
                </a:r>
                <a:r>
                  <a:rPr lang="en-US" dirty="0">
                    <a:cs typeface="Segoe UI" panose="020B0502040204020203" pitchFamily="34" charset="0"/>
                  </a:rPr>
                  <a:t>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with </a:t>
                </a:r>
                <a:r>
                  <a:rPr lang="en-US" b="1" dirty="0" err="1">
                    <a:cs typeface="Segoe UI" panose="020B0502040204020203" pitchFamily="34" charset="0"/>
                  </a:rPr>
                  <a:t>Kullback-Leibler</a:t>
                </a:r>
                <a:r>
                  <a:rPr lang="en-US" b="1" dirty="0">
                    <a:cs typeface="Segoe UI" panose="020B0502040204020203" pitchFamily="34" charset="0"/>
                  </a:rPr>
                  <a:t> divergence</a:t>
                </a:r>
                <a:r>
                  <a:rPr lang="en-US" dirty="0">
                    <a:cs typeface="Segoe UI" panose="020B0502040204020203" pitchFamily="34" charset="0"/>
                  </a:rPr>
                  <a:t>:   </a:t>
                </a:r>
              </a:p>
              <a:p>
                <a:pPr marL="0" indent="0">
                  <a:buNone/>
                  <a:tabLst>
                    <a:tab pos="75438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 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𝐾𝐿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||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𝑄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|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𝑙𝑜𝑔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𝑖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|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𝑖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|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nary>
                        </m:e>
                      </m:nary>
                    </m:oMath>
                  </m:oMathPara>
                </a14:m>
                <a:endParaRPr lang="en-US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However, KL divergence is an asymmetric measure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𝐾𝐿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||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𝑄</m:t>
                        </m:r>
                      </m:e>
                    </m:d>
                    <m:r>
                      <m:rPr>
                        <m:brk m:alnAt="9"/>
                      </m:rP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≠</m:t>
                    </m:r>
                    <m:r>
                      <a:rPr lang="en-US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𝐾𝐿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𝑄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||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𝑃</m:t>
                        </m:r>
                      </m:e>
                    </m:d>
                  </m:oMath>
                </a14:m>
                <a:endParaRPr lang="en-US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05194"/>
              </a:xfrm>
              <a:blipFill>
                <a:blip r:embed="rId2"/>
                <a:stretch>
                  <a:fillRect l="-1058" t="-18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1217335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2427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T-SNE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63116" y="1195060"/>
            <a:ext cx="11525250" cy="1986726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sz="3300" dirty="0">
                <a:cs typeface="Segoe UI" panose="020B0502040204020203" pitchFamily="34" charset="0"/>
              </a:rPr>
              <a:t>The KL divergence is asymmetric</a:t>
            </a:r>
          </a:p>
          <a:p>
            <a:r>
              <a:rPr lang="en-US" sz="3300" dirty="0">
                <a:cs typeface="Segoe UI" panose="020B0502040204020203" pitchFamily="34" charset="0"/>
              </a:rPr>
              <a:t>For two distributions the KL divergence depend on the order or arguments</a:t>
            </a:r>
          </a:p>
          <a:p>
            <a:r>
              <a:rPr lang="en-US" sz="3300" dirty="0">
                <a:cs typeface="Segoe UI" panose="020B0502040204020203" pitchFamily="34" charset="0"/>
              </a:rPr>
              <a:t>Notice that the gradient becomes near zero on one side of the KL function</a:t>
            </a:r>
          </a:p>
          <a:p>
            <a:pPr marL="0" indent="0">
              <a:buNone/>
            </a:pPr>
            <a:endParaRPr lang="en-US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D2871F-1FB9-4FCC-AC15-2CFB31DCDD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550" y="3181786"/>
            <a:ext cx="10414362" cy="3453803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FCF7879-763B-4B33-9D84-900F6BBFC94D}"/>
              </a:ext>
            </a:extLst>
          </p:cNvPr>
          <p:cNvCxnSpPr>
            <a:cxnSpLocks/>
          </p:cNvCxnSpPr>
          <p:nvPr/>
        </p:nvCxnSpPr>
        <p:spPr>
          <a:xfrm>
            <a:off x="5737609" y="2697982"/>
            <a:ext cx="1853921" cy="2823587"/>
          </a:xfrm>
          <a:prstGeom prst="straightConnector1">
            <a:avLst/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BF95F15-899F-445F-8E51-149212F3953E}"/>
              </a:ext>
            </a:extLst>
          </p:cNvPr>
          <p:cNvCxnSpPr>
            <a:cxnSpLocks/>
          </p:cNvCxnSpPr>
          <p:nvPr/>
        </p:nvCxnSpPr>
        <p:spPr>
          <a:xfrm flipH="1">
            <a:off x="10671349" y="2697982"/>
            <a:ext cx="658167" cy="2823587"/>
          </a:xfrm>
          <a:prstGeom prst="straightConnector1">
            <a:avLst/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254528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222480"/>
            <a:ext cx="11524432" cy="1023222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KL Divergence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1290845"/>
                <a:ext cx="11525250" cy="521093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KL divergence is based </a:t>
                </a:r>
                <a:r>
                  <a:rPr lang="en-US" dirty="0">
                    <a:latin typeface="+mn-lt"/>
                    <a:cs typeface="Segoe UI" panose="020B0502040204020203" pitchFamily="34" charset="0"/>
                  </a:rPr>
                  <a:t>on </a:t>
                </a:r>
                <a:r>
                  <a:rPr lang="en-US" sz="2800" b="1" dirty="0">
                    <a:latin typeface="+mn-lt"/>
                    <a:cs typeface="Segoe UI" panose="020B0502040204020203" pitchFamily="34" charset="0"/>
                    <a:hlinkClick r:id="rId3"/>
                  </a:rPr>
                  <a:t>Shannon Entropy</a:t>
                </a:r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r>
                  <a:rPr lang="en-US" dirty="0">
                    <a:latin typeface="+mn-lt"/>
                    <a:cs typeface="Segoe UI" panose="020B0502040204020203" pitchFamily="34" charset="0"/>
                  </a:rPr>
                  <a:t>For information content of set of samples X,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𝐼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)</m:t>
                    </m:r>
                  </m:oMath>
                </a14:m>
                <a:r>
                  <a:rPr lang="en-US" dirty="0">
                    <a:latin typeface="+mn-lt"/>
                    <a:cs typeface="Segoe UI" panose="020B0502040204020203" pitchFamily="34" charset="0"/>
                  </a:rPr>
                  <a:t>, the Shannon entropy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ℋ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)</m:t>
                    </m:r>
                  </m:oMath>
                </a14:m>
                <a:r>
                  <a:rPr lang="en-US" dirty="0">
                    <a:latin typeface="+mn-lt"/>
                    <a:cs typeface="Segoe UI" panose="020B0502040204020203" pitchFamily="34" charset="0"/>
                  </a:rPr>
                  <a:t>: 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ℋ</m:t>
                      </m:r>
                      <m:d>
                        <m:dPr>
                          <m:ctrlP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𝑋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𝐼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𝑋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In terms of probabilities we can express Shannon entropy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ℋ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𝑋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𝑙𝑜𝑔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𝑏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𝑃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𝑋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)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𝑙𝑜𝑔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𝑏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dirty="0">
                  <a:cs typeface="Segoe UI" panose="020B0502040204020203" pitchFamily="34" charset="0"/>
                </a:endParaRPr>
              </a:p>
              <a:p>
                <a:r>
                  <a:rPr lang="en-US" dirty="0">
                    <a:latin typeface="+mn-lt"/>
                    <a:cs typeface="Segoe UI" panose="020B0502040204020203" pitchFamily="34" charset="0"/>
                  </a:rPr>
                  <a:t>What are some properties of Shannon entropy   </a:t>
                </a:r>
              </a:p>
              <a:p>
                <a:pPr lvl="1"/>
                <a:r>
                  <a:rPr lang="en-US" dirty="0">
                    <a:latin typeface="+mn-lt"/>
                    <a:cs typeface="Segoe UI" panose="020B0502040204020203" pitchFamily="34" charset="0"/>
                  </a:rPr>
                  <a:t>The less predictable the outcome the higher the entropy   </a:t>
                </a:r>
              </a:p>
              <a:p>
                <a:pPr lvl="1"/>
                <a:r>
                  <a:rPr lang="en-US" dirty="0">
                    <a:latin typeface="+mn-lt"/>
                    <a:cs typeface="Segoe UI" panose="020B0502040204020203" pitchFamily="34" charset="0"/>
                  </a:rPr>
                  <a:t>Example: if outcome is always the same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ℋ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𝑋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0</m:t>
                    </m:r>
                  </m:oMath>
                </a14:m>
                <a:endParaRPr lang="en-US" dirty="0">
                  <a:latin typeface="+mn-lt"/>
                  <a:cs typeface="Segoe UI" panose="020B0502040204020203" pitchFamily="34" charset="0"/>
                </a:endParaRPr>
              </a:p>
              <a:p>
                <a:pPr lvl="1"/>
                <a:r>
                  <a:rPr lang="en-US" dirty="0">
                    <a:latin typeface="+mn-lt"/>
                    <a:cs typeface="Segoe UI" panose="020B0502040204020203" pitchFamily="34" charset="0"/>
                  </a:rPr>
                  <a:t>Example: if outcome is completely random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ℋ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𝑋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𝑚𝑎𝑥𝑖𝑚𝑢𝑚</m:t>
                    </m:r>
                  </m:oMath>
                </a14:m>
                <a:endParaRPr lang="en-US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1290845"/>
                <a:ext cx="11525250" cy="5210931"/>
              </a:xfrm>
              <a:blipFill>
                <a:blip r:embed="rId4"/>
                <a:stretch>
                  <a:fillRect l="-1058" t="-19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34392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222480"/>
            <a:ext cx="11524432" cy="1023222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KL Divergence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05431" y="2595707"/>
            <a:ext cx="5945541" cy="166658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Understanding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Shannon Entropy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</a:t>
            </a:r>
          </a:p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Example: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binomially distributed 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events</a:t>
            </a:r>
          </a:p>
          <a:p>
            <a:pPr marL="0" indent="0">
              <a:buNone/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9FEBBA-1D4E-4811-8447-18AB19D638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6284" y="1528338"/>
            <a:ext cx="4894980" cy="433153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D0A4CDA8-CAD4-A0FA-D3BF-2A942C653DC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55771" y="5922700"/>
                <a:ext cx="6693407" cy="9353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400"/>
                  </a:spcBef>
                  <a:buFont typeface="Arial" panose="020B0604020202020204" pitchFamily="34" charset="0"/>
                  <a:buChar char="•"/>
                  <a:defRPr sz="2800" b="0" kern="120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en-US" dirty="0">
                    <a:latin typeface="+mn-lt"/>
                    <a:cs typeface="Segoe UI" panose="020B0502040204020203" pitchFamily="34" charset="0"/>
                  </a:rPr>
                  <a:t>Events with known outcome have </a:t>
                </a:r>
                <a:r>
                  <a:rPr lang="en-US" b="1" dirty="0">
                    <a:latin typeface="+mn-lt"/>
                    <a:cs typeface="Segoe UI" panose="020B0502040204020203" pitchFamily="34" charset="0"/>
                  </a:rPr>
                  <a:t>0 entropy</a:t>
                </a:r>
                <a:r>
                  <a:rPr lang="en-US" dirty="0">
                    <a:latin typeface="+mn-lt"/>
                    <a:cs typeface="Segoe UI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𝑋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=1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={0 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𝑜𝑟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 1}</m:t>
                    </m:r>
                  </m:oMath>
                </a14:m>
                <a:endParaRPr lang="en-US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D0A4CDA8-CAD4-A0FA-D3BF-2A942C653D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5771" y="5922700"/>
                <a:ext cx="6693407" cy="935300"/>
              </a:xfrm>
              <a:prstGeom prst="rect">
                <a:avLst/>
              </a:prstGeom>
              <a:blipFill>
                <a:blip r:embed="rId4"/>
                <a:stretch>
                  <a:fillRect l="-1275" t="-11111" r="-26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24216341-BA23-D10C-BEA6-61AE25996B7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75227" y="407759"/>
                <a:ext cx="6473950" cy="9353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400"/>
                  </a:spcBef>
                  <a:buFont typeface="Arial" panose="020B0604020202020204" pitchFamily="34" charset="0"/>
                  <a:buChar char="•"/>
                  <a:defRPr sz="2800" b="0" kern="120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en-US" dirty="0">
                    <a:latin typeface="+mn-lt"/>
                    <a:cs typeface="Segoe UI" panose="020B0502040204020203" pitchFamily="34" charset="0"/>
                  </a:rPr>
                  <a:t>Events with random outcome have </a:t>
                </a:r>
                <a:r>
                  <a:rPr lang="en-US" b="1" dirty="0">
                    <a:latin typeface="+mn-lt"/>
                    <a:cs typeface="Segoe UI" panose="020B0502040204020203" pitchFamily="34" charset="0"/>
                  </a:rPr>
                  <a:t>maximum entropy</a:t>
                </a:r>
                <a:r>
                  <a:rPr lang="en-US" dirty="0">
                    <a:latin typeface="+mn-lt"/>
                    <a:cs typeface="Segoe UI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𝑋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=1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=0.5</m:t>
                    </m:r>
                  </m:oMath>
                </a14:m>
                <a:endParaRPr lang="en-US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24216341-BA23-D10C-BEA6-61AE25996B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5227" y="407759"/>
                <a:ext cx="6473950" cy="935300"/>
              </a:xfrm>
              <a:prstGeom prst="rect">
                <a:avLst/>
              </a:prstGeom>
              <a:blipFill>
                <a:blip r:embed="rId5"/>
                <a:stretch>
                  <a:fillRect t="-11111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99B9B84-A16F-AD25-8FF2-19661B82D9B8}"/>
              </a:ext>
            </a:extLst>
          </p:cNvPr>
          <p:cNvCxnSpPr>
            <a:cxnSpLocks/>
          </p:cNvCxnSpPr>
          <p:nvPr/>
        </p:nvCxnSpPr>
        <p:spPr>
          <a:xfrm>
            <a:off x="9232827" y="1245702"/>
            <a:ext cx="0" cy="421119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367CCC9-A601-0150-AADF-5056CD99088E}"/>
              </a:ext>
            </a:extLst>
          </p:cNvPr>
          <p:cNvCxnSpPr>
            <a:cxnSpLocks/>
            <a:stCxn id="6" idx="0"/>
          </p:cNvCxnSpPr>
          <p:nvPr/>
        </p:nvCxnSpPr>
        <p:spPr>
          <a:xfrm flipH="1" flipV="1">
            <a:off x="7247273" y="5329662"/>
            <a:ext cx="1455202" cy="593038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4990236-F041-42C0-73B0-83576CD5CD92}"/>
              </a:ext>
            </a:extLst>
          </p:cNvPr>
          <p:cNvCxnSpPr>
            <a:cxnSpLocks/>
            <a:stCxn id="6" idx="0"/>
          </p:cNvCxnSpPr>
          <p:nvPr/>
        </p:nvCxnSpPr>
        <p:spPr>
          <a:xfrm flipV="1">
            <a:off x="8702475" y="5361195"/>
            <a:ext cx="2442755" cy="561505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CA70B593-3411-8BFC-B8CB-7B4583F33049}"/>
              </a:ext>
            </a:extLst>
          </p:cNvPr>
          <p:cNvSpPr txBox="1">
            <a:spLocks/>
          </p:cNvSpPr>
          <p:nvPr/>
        </p:nvSpPr>
        <p:spPr>
          <a:xfrm>
            <a:off x="730432" y="6166909"/>
            <a:ext cx="3055230" cy="35298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latin typeface="+mn-lt"/>
                <a:hlinkClick r:id="rId6"/>
              </a:rPr>
              <a:t>Credit: Wikipedia commons</a:t>
            </a:r>
            <a:endParaRPr lang="en-US" dirty="0">
              <a:latin typeface="+mn-lt"/>
            </a:endParaRPr>
          </a:p>
          <a:p>
            <a:pPr lvl="1"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842225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222480"/>
            <a:ext cx="11524432" cy="1023222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KL Divergence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1290845"/>
                <a:ext cx="11525250" cy="521093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KL divergence is based </a:t>
                </a:r>
                <a:r>
                  <a:rPr lang="en-US" dirty="0">
                    <a:latin typeface="+mn-lt"/>
                    <a:cs typeface="Segoe UI" panose="020B0502040204020203" pitchFamily="34" charset="0"/>
                  </a:rPr>
                  <a:t>on </a:t>
                </a:r>
                <a:r>
                  <a:rPr lang="en-US" sz="2800" b="1" dirty="0">
                    <a:latin typeface="+mn-lt"/>
                    <a:cs typeface="Segoe UI" panose="020B0502040204020203" pitchFamily="34" charset="0"/>
                  </a:rPr>
                  <a:t>Shannon Entropy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𝐾𝐿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𝑃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||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𝑄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−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𝑞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:r>
                  <a:rPr lang="en-US" dirty="0">
                    <a:latin typeface="+mn-lt"/>
                    <a:cs typeface="Segoe UI" panose="020B0502040204020203" pitchFamily="34" charset="0"/>
                  </a:rPr>
                  <a:t>Expanding: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𝐾𝐿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𝑃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||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𝑄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=−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log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+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log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 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𝑞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US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:endParaRPr lang="en-US" sz="1400" i="1" dirty="0">
                  <a:latin typeface="Cambria Math" panose="02040503050406030204" pitchFamily="18" charset="0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𝐾𝐿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𝑃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||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𝑄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ℋ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𝑃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ℋ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𝑄</m:t>
                          </m:r>
                        </m:e>
                      </m:d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𝐾𝐿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𝑃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||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𝑄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𝐸𝑛𝑡𝑟𝑜𝑝𝑦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)−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𝐶𝑟𝑜𝑠𝑠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𝐸𝑛𝑡𝑟𝑜𝑝𝑦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𝑄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)</m:t>
                      </m:r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Notice that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ℋ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𝑃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−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𝑝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nary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log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𝑝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func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, the probability in the sample space,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, is constant  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1290845"/>
                <a:ext cx="11525250" cy="5210931"/>
              </a:xfrm>
              <a:blipFill>
                <a:blip r:embed="rId3"/>
                <a:stretch>
                  <a:fillRect l="-1058" t="-1988" r="-10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12788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222480"/>
            <a:ext cx="11524432" cy="1023222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KL Divergence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1290845"/>
                <a:ext cx="11525250" cy="521093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What are the properties of KL divergence </a:t>
                </a:r>
                <a:endParaRPr lang="en-US" sz="2800" b="1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𝐾𝐿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𝑃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||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𝑄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−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𝑞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𝑞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,  </m:t>
                    </m:r>
                    <m:r>
                      <a:rPr lang="en-US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𝐾𝐿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𝑃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||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𝑄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0</m:t>
                    </m:r>
                  </m:oMath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r>
                  <a:rPr lang="en-US" dirty="0">
                    <a:latin typeface="+mn-lt"/>
                    <a:cs typeface="Segoe UI" panose="020B0502040204020203" pitchFamily="34" charset="0"/>
                  </a:rPr>
                  <a:t>A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𝑞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→</m:t>
                    </m:r>
                    <m:r>
                      <a:rPr lang="en-US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𝑝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𝐾𝐿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𝑃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||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𝑄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 </m:t>
                    </m:r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is minimized and the distribution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approaches the sample distribution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In other words minimizing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𝐾𝐿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𝑃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||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𝑄</m:t>
                        </m:r>
                      </m:e>
                    </m:d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maps to the desired distribution on the manifold  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1290845"/>
                <a:ext cx="11525250" cy="5210931"/>
              </a:xfrm>
              <a:blipFill>
                <a:blip r:embed="rId3"/>
                <a:stretch>
                  <a:fillRect l="-1058" t="-1988" r="-10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7719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33375" y="1031357"/>
            <a:ext cx="11525250" cy="515510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Dimensionality reduction is widely used in data mining</a:t>
            </a:r>
          </a:p>
          <a:p>
            <a:r>
              <a:rPr lang="en-US" dirty="0">
                <a:latin typeface="+mn-lt"/>
              </a:rPr>
              <a:t>Review of high-dimensional spaces and the </a:t>
            </a:r>
            <a:r>
              <a:rPr lang="en-US" sz="2800" dirty="0">
                <a:latin typeface="Script MT Bold" panose="03040602040607080904" pitchFamily="66" charset="0"/>
              </a:rPr>
              <a:t>Curse of Dimensionality</a:t>
            </a:r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Projection methods for high dimensions   </a:t>
            </a:r>
          </a:p>
          <a:p>
            <a:pPr lvl="1"/>
            <a:r>
              <a:rPr lang="en-US" dirty="0">
                <a:latin typeface="+mn-lt"/>
              </a:rPr>
              <a:t>Highly efficient alternative to PCA    </a:t>
            </a:r>
          </a:p>
          <a:p>
            <a:pPr lvl="1"/>
            <a:r>
              <a:rPr lang="en-US" dirty="0">
                <a:latin typeface="+mn-lt"/>
              </a:rPr>
              <a:t>Bounds on distance error  </a:t>
            </a:r>
          </a:p>
          <a:p>
            <a:r>
              <a:rPr lang="en-US" dirty="0">
                <a:latin typeface="+mn-lt"/>
              </a:rPr>
              <a:t>Manifold learning and visualization in high dimensions  </a:t>
            </a:r>
          </a:p>
          <a:p>
            <a:pPr lvl="1"/>
            <a:r>
              <a:rPr lang="en-US" dirty="0">
                <a:latin typeface="+mn-lt"/>
              </a:rPr>
              <a:t>Project to low dimensional manifold   </a:t>
            </a:r>
          </a:p>
          <a:p>
            <a:pPr lvl="1"/>
            <a:r>
              <a:rPr lang="en-US" dirty="0">
                <a:latin typeface="+mn-lt"/>
              </a:rPr>
              <a:t>Not distance preserving  </a:t>
            </a:r>
          </a:p>
        </p:txBody>
      </p:sp>
    </p:spTree>
    <p:extLst>
      <p:ext uri="{BB962C8B-B14F-4D97-AF65-F5344CB8AC3E}">
        <p14:creationId xmlns:p14="http://schemas.microsoft.com/office/powerpoint/2010/main" val="22004784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623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t-SNE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0519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cs typeface="Segoe UI" panose="020B0502040204020203" pitchFamily="34" charset="0"/>
                  </a:rPr>
                  <a:t>t-SNE based on t-distributed similarity     </a:t>
                </a:r>
                <a:endParaRPr lang="en-US" sz="2800" b="1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Better, measure the difference between distributions </a:t>
                </a:r>
                <a:r>
                  <a:rPr lang="en-US" i="1" dirty="0">
                    <a:cs typeface="Segoe UI" panose="020B0502040204020203" pitchFamily="34" charset="0"/>
                  </a:rPr>
                  <a:t>P</a:t>
                </a:r>
                <a:r>
                  <a:rPr lang="en-US" dirty="0">
                    <a:cs typeface="Segoe UI" panose="020B0502040204020203" pitchFamily="34" charset="0"/>
                  </a:rPr>
                  <a:t>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and </a:t>
                </a:r>
                <a:r>
                  <a:rPr lang="en-US" i="1" dirty="0">
                    <a:cs typeface="Segoe UI" panose="020B0502040204020203" pitchFamily="34" charset="0"/>
                  </a:rPr>
                  <a:t>Q</a:t>
                </a:r>
                <a:r>
                  <a:rPr lang="en-US" dirty="0">
                    <a:cs typeface="Segoe UI" panose="020B0502040204020203" pitchFamily="34" charset="0"/>
                  </a:rPr>
                  <a:t>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with </a:t>
                </a:r>
                <a:r>
                  <a:rPr lang="en-US" b="1" dirty="0">
                    <a:cs typeface="Segoe UI" panose="020B0502040204020203" pitchFamily="34" charset="0"/>
                  </a:rPr>
                  <a:t>symmetric </a:t>
                </a:r>
                <a:r>
                  <a:rPr lang="en-US" b="1" dirty="0" err="1">
                    <a:cs typeface="Segoe UI" panose="020B0502040204020203" pitchFamily="34" charset="0"/>
                  </a:rPr>
                  <a:t>Kullback-Leibler</a:t>
                </a:r>
                <a:r>
                  <a:rPr lang="en-US" b="1" dirty="0">
                    <a:cs typeface="Segoe UI" panose="020B0502040204020203" pitchFamily="34" charset="0"/>
                  </a:rPr>
                  <a:t> divergence:   </a:t>
                </a:r>
              </a:p>
              <a:p>
                <a:pPr marL="0" indent="0">
                  <a:buNone/>
                  <a:tabLst>
                    <a:tab pos="75438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𝐾𝐿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||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𝑄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𝑙𝑜𝑔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𝑖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𝑖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nary>
                        </m:e>
                      </m:nary>
                    </m:oMath>
                  </m:oMathPara>
                </a14:m>
                <a:endParaRPr lang="en-US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And with </a:t>
                </a:r>
                <a:r>
                  <a:rPr lang="en-US" b="1" dirty="0">
                    <a:cs typeface="Segoe UI" panose="020B0502040204020203" pitchFamily="34" charset="0"/>
                  </a:rPr>
                  <a:t>unconditional probabilities </a:t>
                </a:r>
                <a:r>
                  <a:rPr lang="en-US" dirty="0">
                    <a:cs typeface="Segoe UI" panose="020B0502040204020203" pitchFamily="34" charset="0"/>
                  </a:rPr>
                  <a:t>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/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    </a:t>
                </a:r>
              </a:p>
              <a:p>
                <a:pPr marL="0" indent="0">
                  <a:buNone/>
                  <a:tabLst>
                    <a:tab pos="75438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𝑒𝑥𝑝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 </m:t>
                              </m:r>
                            </m:sup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𝑒𝑥𝑝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sz="1200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𝑒𝑥𝑝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/2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 </m:t>
                              </m:r>
                            </m:sup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𝑒𝑥𝑝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/2</m:t>
                              </m:r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nary>
                        </m:den>
                      </m:f>
                    </m:oMath>
                  </m:oMathPara>
                </a14:m>
                <a:endParaRPr lang="en-US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05194"/>
              </a:xfrm>
              <a:blipFill>
                <a:blip r:embed="rId2"/>
                <a:stretch>
                  <a:fillRect l="-1058" t="-18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981181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Random Projection Methods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33375" y="1004777"/>
            <a:ext cx="7110413" cy="5763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Example of difficult dimensionality reduction    </a:t>
            </a:r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C071FD-A5DB-B0BF-67A9-25E7124A2D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8643" y="1581150"/>
            <a:ext cx="3980887" cy="4175576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FBCF635-4B9B-F272-5BBE-48BF6417BC41}"/>
              </a:ext>
            </a:extLst>
          </p:cNvPr>
          <p:cNvSpPr txBox="1">
            <a:spLocks/>
          </p:cNvSpPr>
          <p:nvPr/>
        </p:nvSpPr>
        <p:spPr>
          <a:xfrm>
            <a:off x="8236830" y="2705572"/>
            <a:ext cx="3262313" cy="9363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latin typeface="+mn-lt"/>
              </a:rPr>
              <a:t>Cluster centers aligned along x axis</a:t>
            </a:r>
          </a:p>
          <a:p>
            <a:pPr lvl="1"/>
            <a:endParaRPr lang="en-US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2029367-E34D-B9CB-B049-FB72292640B3}"/>
              </a:ext>
            </a:extLst>
          </p:cNvPr>
          <p:cNvCxnSpPr>
            <a:cxnSpLocks/>
            <a:stCxn id="6" idx="1"/>
          </p:cNvCxnSpPr>
          <p:nvPr/>
        </p:nvCxnSpPr>
        <p:spPr>
          <a:xfrm flipH="1" flipV="1">
            <a:off x="6479468" y="2691394"/>
            <a:ext cx="1757362" cy="482355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319BEDD-AEA8-9B07-1D44-241033347D98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6274680" y="3173749"/>
            <a:ext cx="1962150" cy="1415025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C034625-6B90-1896-A10D-6DEE1A131A94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6796650" y="3173749"/>
            <a:ext cx="1440180" cy="6057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2F0CA866-1F44-9BB2-D479-280D0503A9BB}"/>
              </a:ext>
            </a:extLst>
          </p:cNvPr>
          <p:cNvSpPr txBox="1">
            <a:spLocks/>
          </p:cNvSpPr>
          <p:nvPr/>
        </p:nvSpPr>
        <p:spPr>
          <a:xfrm>
            <a:off x="3297482" y="6092265"/>
            <a:ext cx="4939348" cy="5405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latin typeface="+mn-lt"/>
              </a:rPr>
              <a:t>No apparent cluster along x axis</a:t>
            </a:r>
          </a:p>
          <a:p>
            <a:pPr lvl="1" algn="ctr"/>
            <a:endParaRPr lang="en-US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6BE9D40-D59C-D350-EF30-E7AEFDB6A3EA}"/>
              </a:ext>
            </a:extLst>
          </p:cNvPr>
          <p:cNvCxnSpPr>
            <a:cxnSpLocks/>
          </p:cNvCxnSpPr>
          <p:nvPr/>
        </p:nvCxnSpPr>
        <p:spPr>
          <a:xfrm flipH="1">
            <a:off x="3777615" y="6001333"/>
            <a:ext cx="3829050" cy="0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FD6AC1F0-8920-DF0E-04F6-3477FC28B90F}"/>
              </a:ext>
            </a:extLst>
          </p:cNvPr>
          <p:cNvSpPr txBox="1">
            <a:spLocks/>
          </p:cNvSpPr>
          <p:nvPr/>
        </p:nvSpPr>
        <p:spPr>
          <a:xfrm rot="16200000">
            <a:off x="654302" y="3319343"/>
            <a:ext cx="4175575" cy="54055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latin typeface="+mn-lt"/>
              </a:rPr>
              <a:t>Apparent cluster along y axis</a:t>
            </a:r>
          </a:p>
          <a:p>
            <a:pPr lvl="1" algn="ctr"/>
            <a:endParaRPr lang="en-US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F7C3747-2744-F4B6-6E36-349E35F5F5C9}"/>
              </a:ext>
            </a:extLst>
          </p:cNvPr>
          <p:cNvCxnSpPr>
            <a:cxnSpLocks/>
          </p:cNvCxnSpPr>
          <p:nvPr/>
        </p:nvCxnSpPr>
        <p:spPr>
          <a:xfrm>
            <a:off x="3297482" y="1780275"/>
            <a:ext cx="0" cy="3560075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11688D9-9416-C003-4025-E0B8A17CC7C1}"/>
              </a:ext>
            </a:extLst>
          </p:cNvPr>
          <p:cNvSpPr txBox="1">
            <a:spLocks/>
          </p:cNvSpPr>
          <p:nvPr/>
        </p:nvSpPr>
        <p:spPr>
          <a:xfrm>
            <a:off x="8658225" y="6128782"/>
            <a:ext cx="3055230" cy="35298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latin typeface="+mn-lt"/>
                <a:hlinkClick r:id="rId4"/>
              </a:rPr>
              <a:t>Credit Wikipedia commons</a:t>
            </a:r>
            <a:endParaRPr lang="en-US" dirty="0">
              <a:latin typeface="+mn-lt"/>
            </a:endParaRPr>
          </a:p>
          <a:p>
            <a:pPr lvl="1"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9107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5" grpId="0"/>
      <p:bldP spid="19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623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t-SNE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0519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cs typeface="Segoe UI" panose="020B0502040204020203" pitchFamily="34" charset="0"/>
                  </a:rPr>
                  <a:t>t-SNE based on t-distributed similarity     </a:t>
                </a:r>
                <a:endParaRPr lang="en-US" sz="2800" b="1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Better, measure the difference between distributions </a:t>
                </a:r>
                <a:r>
                  <a:rPr lang="en-US" i="1" dirty="0">
                    <a:cs typeface="Segoe UI" panose="020B0502040204020203" pitchFamily="34" charset="0"/>
                  </a:rPr>
                  <a:t>P</a:t>
                </a:r>
                <a:r>
                  <a:rPr lang="en-US" dirty="0">
                    <a:cs typeface="Segoe UI" panose="020B0502040204020203" pitchFamily="34" charset="0"/>
                  </a:rPr>
                  <a:t>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and </a:t>
                </a:r>
                <a:r>
                  <a:rPr lang="en-US" i="1" dirty="0">
                    <a:cs typeface="Segoe UI" panose="020B0502040204020203" pitchFamily="34" charset="0"/>
                  </a:rPr>
                  <a:t>Q</a:t>
                </a:r>
                <a:r>
                  <a:rPr lang="en-US" dirty="0">
                    <a:cs typeface="Segoe UI" panose="020B0502040204020203" pitchFamily="34" charset="0"/>
                  </a:rPr>
                  <a:t>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with </a:t>
                </a:r>
                <a:r>
                  <a:rPr lang="en-US" b="1" dirty="0">
                    <a:cs typeface="Segoe UI" panose="020B0502040204020203" pitchFamily="34" charset="0"/>
                  </a:rPr>
                  <a:t>symmetric </a:t>
                </a:r>
                <a:r>
                  <a:rPr lang="en-US" b="1" dirty="0" err="1">
                    <a:cs typeface="Segoe UI" panose="020B0502040204020203" pitchFamily="34" charset="0"/>
                  </a:rPr>
                  <a:t>Kullback-Leibler</a:t>
                </a:r>
                <a:r>
                  <a:rPr lang="en-US" b="1" dirty="0">
                    <a:cs typeface="Segoe UI" panose="020B0502040204020203" pitchFamily="34" charset="0"/>
                  </a:rPr>
                  <a:t> divergence:   </a:t>
                </a:r>
              </a:p>
              <a:p>
                <a:pPr marL="0" indent="0">
                  <a:buNone/>
                  <a:tabLst>
                    <a:tab pos="75438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𝐾𝐿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||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𝑄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𝑙𝑜𝑔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𝑖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𝑖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nary>
                        </m:e>
                      </m:nary>
                    </m:oMath>
                  </m:oMathPara>
                </a14:m>
                <a:endParaRPr lang="en-US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Minimize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𝐾𝐿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𝑃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||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𝑄</m:t>
                        </m:r>
                      </m:e>
                    </m:d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with gradient descent to map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→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endParaRPr lang="en-US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With gradient:      </a:t>
                </a:r>
              </a:p>
              <a:p>
                <a:pPr marL="0" indent="0">
                  <a:buNone/>
                  <a:tabLst>
                    <a:tab pos="75438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𝐶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=4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𝑗</m:t>
                          </m:r>
                        </m:sub>
                        <m:sup/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05194"/>
              </a:xfrm>
              <a:blipFill>
                <a:blip r:embed="rId2"/>
                <a:stretch>
                  <a:fillRect l="-1058" t="-18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8324716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623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t-SNE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0519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cs typeface="Segoe UI" panose="020B0502040204020203" pitchFamily="34" charset="0"/>
                  </a:rPr>
                  <a:t>t-SNE based on t-distributed similarity     </a:t>
                </a:r>
                <a:endParaRPr lang="en-US" sz="2800" b="1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Better, measure the difference between distributions </a:t>
                </a:r>
                <a:r>
                  <a:rPr lang="en-US" i="1" dirty="0">
                    <a:cs typeface="Segoe UI" panose="020B0502040204020203" pitchFamily="34" charset="0"/>
                  </a:rPr>
                  <a:t>P</a:t>
                </a:r>
                <a:r>
                  <a:rPr lang="en-US" dirty="0">
                    <a:cs typeface="Segoe UI" panose="020B0502040204020203" pitchFamily="34" charset="0"/>
                  </a:rPr>
                  <a:t>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and </a:t>
                </a:r>
                <a:r>
                  <a:rPr lang="en-US" i="1" dirty="0">
                    <a:cs typeface="Segoe UI" panose="020B0502040204020203" pitchFamily="34" charset="0"/>
                  </a:rPr>
                  <a:t>Q</a:t>
                </a:r>
                <a:r>
                  <a:rPr lang="en-US" dirty="0">
                    <a:cs typeface="Segoe UI" panose="020B0502040204020203" pitchFamily="34" charset="0"/>
                  </a:rPr>
                  <a:t>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with </a:t>
                </a:r>
                <a:r>
                  <a:rPr lang="en-US" b="1" dirty="0">
                    <a:cs typeface="Segoe UI" panose="020B0502040204020203" pitchFamily="34" charset="0"/>
                  </a:rPr>
                  <a:t>symmetric </a:t>
                </a:r>
                <a:r>
                  <a:rPr lang="en-US" b="1" dirty="0" err="1">
                    <a:cs typeface="Segoe UI" panose="020B0502040204020203" pitchFamily="34" charset="0"/>
                  </a:rPr>
                  <a:t>Kullback-Leibler</a:t>
                </a:r>
                <a:r>
                  <a:rPr lang="en-US" b="1" dirty="0">
                    <a:cs typeface="Segoe UI" panose="020B0502040204020203" pitchFamily="34" charset="0"/>
                  </a:rPr>
                  <a:t> divergence:   </a:t>
                </a:r>
              </a:p>
              <a:p>
                <a:pPr marL="0" indent="0">
                  <a:buNone/>
                  <a:tabLst>
                    <a:tab pos="75438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𝐾𝐿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||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𝑄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𝑙𝑜𝑔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𝑖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𝑖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nary>
                        </m:e>
                      </m:nary>
                    </m:oMath>
                  </m:oMathPara>
                </a14:m>
                <a:endParaRPr lang="en-US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Minimize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𝐾𝐿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𝑃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||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𝑄</m:t>
                        </m:r>
                      </m:e>
                    </m:d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with gradient descent to map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→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endParaRPr lang="en-US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With gradient:      </a:t>
                </a:r>
              </a:p>
              <a:p>
                <a:pPr marL="0" indent="0">
                  <a:buNone/>
                  <a:tabLst>
                    <a:tab pos="75438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𝐶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=4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𝑗</m:t>
                          </m:r>
                        </m:sub>
                        <m:sup/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05194"/>
              </a:xfrm>
              <a:blipFill>
                <a:blip r:embed="rId2"/>
                <a:stretch>
                  <a:fillRect l="-1058" t="-18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9092532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623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Example t-SNE vs. PCA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8E274-B4C9-49D5-BB15-6A382137E2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278239" y="3010563"/>
            <a:ext cx="4438068" cy="666233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>
                <a:cs typeface="Segoe UI" panose="020B0502040204020203" pitchFamily="34" charset="0"/>
              </a:rPr>
              <a:t>Use the pixel values of handwritten MNIST digits dataset</a:t>
            </a:r>
            <a:endParaRPr lang="en-US" sz="2800" b="1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EAD072-9648-5945-BD0A-EBDD4711B4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0265" y="1000403"/>
            <a:ext cx="5761025" cy="5770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52976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623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Example t-SNE vs. PCA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8E274-B4C9-49D5-BB15-6A382137E2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282337" y="1072036"/>
            <a:ext cx="4407844" cy="48505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>
                <a:cs typeface="Segoe UI" panose="020B0502040204020203" pitchFamily="34" charset="0"/>
              </a:rPr>
              <a:t>First 2 PCs, linear manifold</a:t>
            </a:r>
            <a:endParaRPr lang="en-US" sz="2800" b="1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0905348-5605-178C-3D12-FB8467D1A125}"/>
              </a:ext>
            </a:extLst>
          </p:cNvPr>
          <p:cNvSpPr txBox="1">
            <a:spLocks/>
          </p:cNvSpPr>
          <p:nvPr/>
        </p:nvSpPr>
        <p:spPr>
          <a:xfrm>
            <a:off x="7331301" y="1103388"/>
            <a:ext cx="4407844" cy="4850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cs typeface="Segoe UI" panose="020B0502040204020203" pitchFamily="34" charset="0"/>
              </a:rPr>
              <a:t>t-SNE, perplexity = 50</a:t>
            </a:r>
            <a:endParaRPr lang="en-US" b="1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8A50470-57CB-997C-4E4E-2979D4F0C35B}"/>
              </a:ext>
            </a:extLst>
          </p:cNvPr>
          <p:cNvSpPr txBox="1">
            <a:spLocks/>
          </p:cNvSpPr>
          <p:nvPr/>
        </p:nvSpPr>
        <p:spPr>
          <a:xfrm>
            <a:off x="3810426" y="6429903"/>
            <a:ext cx="4407844" cy="336579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cs typeface="Segoe UI" panose="020B0502040204020203" pitchFamily="34" charset="0"/>
                <a:hlinkClick r:id="rId2"/>
              </a:rPr>
              <a:t>From blog post by Andrey </a:t>
            </a:r>
            <a:r>
              <a:rPr lang="en-US" dirty="0" err="1">
                <a:cs typeface="Segoe UI" panose="020B0502040204020203" pitchFamily="34" charset="0"/>
                <a:hlinkClick r:id="rId2"/>
              </a:rPr>
              <a:t>Violante</a:t>
            </a:r>
            <a:endParaRPr lang="en-US" b="1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572F7E0-6805-5771-5156-E1549D273F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519394"/>
            <a:ext cx="5013960" cy="481054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DAFB9FB-F4C4-675F-E772-04E851E6D5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8361" y="1702859"/>
            <a:ext cx="4915395" cy="4562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0247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Random Projection Methods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33375" y="1725929"/>
            <a:ext cx="5711825" cy="483361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Example of difficult dimensionality reduction   </a:t>
            </a:r>
          </a:p>
          <a:p>
            <a:r>
              <a:rPr lang="en-US" dirty="0">
                <a:latin typeface="+mn-lt"/>
              </a:rPr>
              <a:t>Highest variance direction aligned with axis</a:t>
            </a:r>
          </a:p>
          <a:p>
            <a:r>
              <a:rPr lang="en-US" b="1" dirty="0">
                <a:latin typeface="+mn-lt"/>
              </a:rPr>
              <a:t>Largest eigenvector for largest eigenvalue along axes</a:t>
            </a:r>
            <a:r>
              <a:rPr lang="en-US" dirty="0">
                <a:latin typeface="+mn-lt"/>
              </a:rPr>
              <a:t>   </a:t>
            </a:r>
          </a:p>
          <a:p>
            <a:r>
              <a:rPr lang="en-US" dirty="0">
                <a:latin typeface="+mn-lt"/>
              </a:rPr>
              <a:t>Principal components same as axes   </a:t>
            </a:r>
          </a:p>
          <a:p>
            <a:r>
              <a:rPr lang="en-US" dirty="0">
                <a:latin typeface="+mn-lt"/>
              </a:rPr>
              <a:t>No dimensionality reduction  </a:t>
            </a:r>
          </a:p>
          <a:p>
            <a:pPr marL="0" indent="0">
              <a:buNone/>
            </a:pPr>
            <a:endParaRPr lang="en-US" dirty="0">
              <a:latin typeface="+mn-lt"/>
            </a:endParaRPr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C071FD-A5DB-B0BF-67A9-25E7124A2D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8643" y="1584338"/>
            <a:ext cx="3980887" cy="4175576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2F0CA866-1F44-9BB2-D479-280D0503A9BB}"/>
              </a:ext>
            </a:extLst>
          </p:cNvPr>
          <p:cNvSpPr txBox="1">
            <a:spLocks/>
          </p:cNvSpPr>
          <p:nvPr/>
        </p:nvSpPr>
        <p:spPr>
          <a:xfrm>
            <a:off x="7107482" y="6095453"/>
            <a:ext cx="4939348" cy="5405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latin typeface="+mn-lt"/>
              </a:rPr>
              <a:t>Second Principle Component</a:t>
            </a:r>
          </a:p>
          <a:p>
            <a:pPr lvl="1" algn="ctr"/>
            <a:endParaRPr lang="en-US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6BE9D40-D59C-D350-EF30-E7AEFDB6A3EA}"/>
              </a:ext>
            </a:extLst>
          </p:cNvPr>
          <p:cNvCxnSpPr>
            <a:cxnSpLocks/>
          </p:cNvCxnSpPr>
          <p:nvPr/>
        </p:nvCxnSpPr>
        <p:spPr>
          <a:xfrm flipH="1">
            <a:off x="7587615" y="6004521"/>
            <a:ext cx="3829050" cy="0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FD6AC1F0-8920-DF0E-04F6-3477FC28B90F}"/>
              </a:ext>
            </a:extLst>
          </p:cNvPr>
          <p:cNvSpPr txBox="1">
            <a:spLocks/>
          </p:cNvSpPr>
          <p:nvPr/>
        </p:nvSpPr>
        <p:spPr>
          <a:xfrm rot="16200000">
            <a:off x="4464302" y="3322531"/>
            <a:ext cx="4175575" cy="5405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latin typeface="+mn-lt"/>
              </a:rPr>
              <a:t>First Principal Component</a:t>
            </a:r>
            <a:endParaRPr lang="en-US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F7C3747-2744-F4B6-6E36-349E35F5F5C9}"/>
              </a:ext>
            </a:extLst>
          </p:cNvPr>
          <p:cNvCxnSpPr>
            <a:cxnSpLocks/>
          </p:cNvCxnSpPr>
          <p:nvPr/>
        </p:nvCxnSpPr>
        <p:spPr>
          <a:xfrm>
            <a:off x="7107482" y="1783463"/>
            <a:ext cx="0" cy="3560075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02FE72C-B418-0E8A-16BB-8C7772028583}"/>
              </a:ext>
            </a:extLst>
          </p:cNvPr>
          <p:cNvSpPr txBox="1">
            <a:spLocks/>
          </p:cNvSpPr>
          <p:nvPr/>
        </p:nvSpPr>
        <p:spPr>
          <a:xfrm>
            <a:off x="2189077" y="6189239"/>
            <a:ext cx="3055230" cy="35298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latin typeface="+mn-lt"/>
                <a:hlinkClick r:id="rId4"/>
              </a:rPr>
              <a:t>Credit Wikipedia commons</a:t>
            </a:r>
            <a:endParaRPr lang="en-US" dirty="0">
              <a:latin typeface="+mn-lt"/>
            </a:endParaRPr>
          </a:p>
          <a:p>
            <a:pPr lvl="1"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3177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Random Projection Methods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3472" y="850642"/>
            <a:ext cx="8872465" cy="9556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Example of difficult dimensionality reduction   </a:t>
            </a:r>
          </a:p>
          <a:p>
            <a:pPr lvl="1"/>
            <a:r>
              <a:rPr lang="en-US" dirty="0">
                <a:latin typeface="+mn-lt"/>
              </a:rPr>
              <a:t>Cluster models will struggle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C071FD-A5DB-B0BF-67A9-25E7124A2D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113" y="1806330"/>
            <a:ext cx="3980887" cy="4175576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2F0CA866-1F44-9BB2-D479-280D0503A9BB}"/>
              </a:ext>
            </a:extLst>
          </p:cNvPr>
          <p:cNvSpPr txBox="1">
            <a:spLocks/>
          </p:cNvSpPr>
          <p:nvPr/>
        </p:nvSpPr>
        <p:spPr>
          <a:xfrm>
            <a:off x="1723952" y="6317445"/>
            <a:ext cx="4939348" cy="5405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latin typeface="+mn-lt"/>
              </a:rPr>
              <a:t>Second Principle Component</a:t>
            </a:r>
          </a:p>
          <a:p>
            <a:pPr lvl="1" algn="ctr"/>
            <a:endParaRPr lang="en-US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6BE9D40-D59C-D350-EF30-E7AEFDB6A3EA}"/>
              </a:ext>
            </a:extLst>
          </p:cNvPr>
          <p:cNvCxnSpPr>
            <a:cxnSpLocks/>
          </p:cNvCxnSpPr>
          <p:nvPr/>
        </p:nvCxnSpPr>
        <p:spPr>
          <a:xfrm flipH="1">
            <a:off x="2204085" y="6226513"/>
            <a:ext cx="3829050" cy="0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FD6AC1F0-8920-DF0E-04F6-3477FC28B90F}"/>
              </a:ext>
            </a:extLst>
          </p:cNvPr>
          <p:cNvSpPr txBox="1">
            <a:spLocks/>
          </p:cNvSpPr>
          <p:nvPr/>
        </p:nvSpPr>
        <p:spPr>
          <a:xfrm rot="16200000">
            <a:off x="-919228" y="3544523"/>
            <a:ext cx="4175575" cy="5405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latin typeface="+mn-lt"/>
              </a:rPr>
              <a:t>First Principal Component</a:t>
            </a:r>
            <a:endParaRPr lang="en-US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F7C3747-2744-F4B6-6E36-349E35F5F5C9}"/>
              </a:ext>
            </a:extLst>
          </p:cNvPr>
          <p:cNvCxnSpPr>
            <a:cxnSpLocks/>
          </p:cNvCxnSpPr>
          <p:nvPr/>
        </p:nvCxnSpPr>
        <p:spPr>
          <a:xfrm>
            <a:off x="1723952" y="2005455"/>
            <a:ext cx="0" cy="3560075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0795165-1E60-34C3-743E-31E361726843}"/>
              </a:ext>
            </a:extLst>
          </p:cNvPr>
          <p:cNvSpPr txBox="1">
            <a:spLocks/>
          </p:cNvSpPr>
          <p:nvPr/>
        </p:nvSpPr>
        <p:spPr>
          <a:xfrm>
            <a:off x="6341819" y="1806330"/>
            <a:ext cx="3648002" cy="8932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latin typeface="+mn-lt"/>
              </a:rPr>
              <a:t>2 well defined clusters on both components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latin typeface="+mn-lt"/>
            </a:endParaRPr>
          </a:p>
          <a:p>
            <a:pPr lvl="1"/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91A2CE6-693D-5284-E1FB-4DB926DB2B55}"/>
              </a:ext>
            </a:extLst>
          </p:cNvPr>
          <p:cNvCxnSpPr>
            <a:cxnSpLocks/>
            <a:stCxn id="4" idx="1"/>
          </p:cNvCxnSpPr>
          <p:nvPr/>
        </p:nvCxnSpPr>
        <p:spPr>
          <a:xfrm flipH="1">
            <a:off x="4271963" y="2252933"/>
            <a:ext cx="2069856" cy="230701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9F59820-2008-F13C-0C0F-6DB392BB76D5}"/>
              </a:ext>
            </a:extLst>
          </p:cNvPr>
          <p:cNvCxnSpPr>
            <a:cxnSpLocks/>
            <a:stCxn id="4" idx="1"/>
          </p:cNvCxnSpPr>
          <p:nvPr/>
        </p:nvCxnSpPr>
        <p:spPr>
          <a:xfrm flipH="1">
            <a:off x="4752975" y="2252933"/>
            <a:ext cx="1588844" cy="257509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68D3B71F-85FF-378F-1670-DC590676F019}"/>
              </a:ext>
            </a:extLst>
          </p:cNvPr>
          <p:cNvSpPr txBox="1">
            <a:spLocks/>
          </p:cNvSpPr>
          <p:nvPr/>
        </p:nvSpPr>
        <p:spPr>
          <a:xfrm>
            <a:off x="7251456" y="3368196"/>
            <a:ext cx="3648002" cy="225405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latin typeface="+mn-lt"/>
              </a:rPr>
              <a:t>Cluster with low variance on first component, dispersed along second component </a:t>
            </a:r>
          </a:p>
          <a:p>
            <a:pPr marL="0" indent="0">
              <a:buNone/>
            </a:pPr>
            <a:r>
              <a:rPr lang="en-US" dirty="0">
                <a:latin typeface="+mn-lt"/>
              </a:rPr>
              <a:t>- </a:t>
            </a:r>
            <a:r>
              <a:rPr lang="en-US" b="1" dirty="0">
                <a:latin typeface="+mn-lt"/>
              </a:rPr>
              <a:t>Not a spherical cluster!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latin typeface="+mn-lt"/>
            </a:endParaRPr>
          </a:p>
          <a:p>
            <a:pPr lvl="1"/>
            <a:endParaRPr lang="en-US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06C1107-2874-6C86-3339-6D85DAC6C91D}"/>
              </a:ext>
            </a:extLst>
          </p:cNvPr>
          <p:cNvCxnSpPr>
            <a:cxnSpLocks/>
            <a:stCxn id="17" idx="1"/>
          </p:cNvCxnSpPr>
          <p:nvPr/>
        </p:nvCxnSpPr>
        <p:spPr>
          <a:xfrm flipH="1" flipV="1">
            <a:off x="5377778" y="3563826"/>
            <a:ext cx="1873678" cy="931399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D5179B40-D92C-4A65-D727-4DAA5862C4C1}"/>
              </a:ext>
            </a:extLst>
          </p:cNvPr>
          <p:cNvSpPr txBox="1">
            <a:spLocks/>
          </p:cNvSpPr>
          <p:nvPr/>
        </p:nvSpPr>
        <p:spPr>
          <a:xfrm>
            <a:off x="8658225" y="6128782"/>
            <a:ext cx="3055230" cy="35298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latin typeface="+mn-lt"/>
                <a:hlinkClick r:id="rId4"/>
              </a:rPr>
              <a:t>Credit Wikipedia commons</a:t>
            </a:r>
            <a:endParaRPr lang="en-US" dirty="0">
              <a:latin typeface="+mn-lt"/>
            </a:endParaRPr>
          </a:p>
          <a:p>
            <a:pPr lvl="1"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1954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25168</TotalTime>
  <Words>4057</Words>
  <Application>Microsoft Office PowerPoint</Application>
  <PresentationFormat>Widescreen</PresentationFormat>
  <Paragraphs>711</Paragraphs>
  <Slides>73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73</vt:i4>
      </vt:variant>
    </vt:vector>
  </HeadingPairs>
  <TitlesOfParts>
    <vt:vector size="83" baseType="lpstr">
      <vt:lpstr>Arial</vt:lpstr>
      <vt:lpstr>Calibri</vt:lpstr>
      <vt:lpstr>Calibri Light</vt:lpstr>
      <vt:lpstr>Cambria Math</vt:lpstr>
      <vt:lpstr>Courier New</vt:lpstr>
      <vt:lpstr>Script MT Bold</vt:lpstr>
      <vt:lpstr>Segoe UI</vt:lpstr>
      <vt:lpstr>Segoe UI Light</vt:lpstr>
      <vt:lpstr>Office Theme</vt:lpstr>
      <vt:lpstr>1_Office Theme</vt:lpstr>
      <vt:lpstr>CSCI E-96 Data Mining, Exploration and Discovery Introduction to Dimensionality Reduction Part 2</vt:lpstr>
      <vt:lpstr>Lesson Overview</vt:lpstr>
      <vt:lpstr>Introduction to Dimensionality Reduction</vt:lpstr>
      <vt:lpstr>Introduction to Dimensionality Reduction</vt:lpstr>
      <vt:lpstr>Projection Methods </vt:lpstr>
      <vt:lpstr>Random Projection Methods </vt:lpstr>
      <vt:lpstr>Random Projection Methods </vt:lpstr>
      <vt:lpstr>Random Projection Methods </vt:lpstr>
      <vt:lpstr>Random Projection Methods </vt:lpstr>
      <vt:lpstr>Subspace Projection Methods</vt:lpstr>
      <vt:lpstr>Random Projection Methods </vt:lpstr>
      <vt:lpstr>Random Projection Methods </vt:lpstr>
      <vt:lpstr>Random Projection Methods </vt:lpstr>
      <vt:lpstr>Random Projection Methods </vt:lpstr>
      <vt:lpstr>Random Projection Methods </vt:lpstr>
      <vt:lpstr>Random Projection Methods </vt:lpstr>
      <vt:lpstr>Random Projection Methods </vt:lpstr>
      <vt:lpstr>Random Projection Methods </vt:lpstr>
      <vt:lpstr>Random Projection Methods </vt:lpstr>
      <vt:lpstr>Manifold Learning </vt:lpstr>
      <vt:lpstr>Manifold Learning</vt:lpstr>
      <vt:lpstr>Manifold Learning</vt:lpstr>
      <vt:lpstr>Manifold Learning</vt:lpstr>
      <vt:lpstr>Manifold Learning</vt:lpstr>
      <vt:lpstr>Spectral Embedding </vt:lpstr>
      <vt:lpstr>Spectral Embedding</vt:lpstr>
      <vt:lpstr>Spectral Embedding</vt:lpstr>
      <vt:lpstr>Spectral Embedding</vt:lpstr>
      <vt:lpstr>Uniform Manifold Approximation and Projection (UMAP) </vt:lpstr>
      <vt:lpstr>Uniform Manifold Approximation and Projection (UMAP)</vt:lpstr>
      <vt:lpstr>Uniform Manifold Approximation and Projection (UMAP)</vt:lpstr>
      <vt:lpstr>Uniform Manifold Approximation and Projection (UMAP)</vt:lpstr>
      <vt:lpstr>Uniform Manifold Approximation and Projection (UMAP)</vt:lpstr>
      <vt:lpstr>Uniform Manifold Approximation and Projection (UMAP)</vt:lpstr>
      <vt:lpstr>Uniform Manifold Approximation and Projection (UMAP)</vt:lpstr>
      <vt:lpstr>Uniform Manifold Approximation and Projection (UMAP)</vt:lpstr>
      <vt:lpstr>Uniform Manifold Approximation and Projection (UMAP)</vt:lpstr>
      <vt:lpstr>Uniform Manifold Approximation and Projection (UMAP)</vt:lpstr>
      <vt:lpstr>Uniform Manifold Approximation and Projection (UMAP)</vt:lpstr>
      <vt:lpstr>Uniform Manifold Approximation and Projection (UMAP)</vt:lpstr>
      <vt:lpstr>Uniform Manifold Approximation and Projection (UMAP)</vt:lpstr>
      <vt:lpstr>Uniform Manifold Approximation and Projection (UMAP)</vt:lpstr>
      <vt:lpstr>Uniform Manifold Approximation and Projection (UMAP)  </vt:lpstr>
      <vt:lpstr>KL Divergence</vt:lpstr>
      <vt:lpstr>KL Divergence</vt:lpstr>
      <vt:lpstr>KL Divergence</vt:lpstr>
      <vt:lpstr>KL Divergence</vt:lpstr>
      <vt:lpstr>KL Divergence</vt:lpstr>
      <vt:lpstr>Uniform Manifold Approximation and Projection (UMAP)  </vt:lpstr>
      <vt:lpstr>Uniform Manifold Approximation and Projection (UMAP)  </vt:lpstr>
      <vt:lpstr>Uniform Manifold Approximation and Projection (UMAP)</vt:lpstr>
      <vt:lpstr>Uniform Manifold Approximation and Projection (UMAP)</vt:lpstr>
      <vt:lpstr>Summary</vt:lpstr>
      <vt:lpstr>Appendix tSNE Algorithm</vt:lpstr>
      <vt:lpstr>t-SNE  </vt:lpstr>
      <vt:lpstr>t-SNE  </vt:lpstr>
      <vt:lpstr>t-SNE  </vt:lpstr>
      <vt:lpstr>t-SNE  </vt:lpstr>
      <vt:lpstr>t-SNE  </vt:lpstr>
      <vt:lpstr>t-SNE  </vt:lpstr>
      <vt:lpstr>Uniform Manifold Approximation and Projection (UMAP)</vt:lpstr>
      <vt:lpstr>t-SNE  </vt:lpstr>
      <vt:lpstr>T-SNE</vt:lpstr>
      <vt:lpstr>KL Divergence</vt:lpstr>
      <vt:lpstr>KL Divergence</vt:lpstr>
      <vt:lpstr>KL Divergence</vt:lpstr>
      <vt:lpstr>KL Divergence</vt:lpstr>
      <vt:lpstr>Summary</vt:lpstr>
      <vt:lpstr>t-SNE  </vt:lpstr>
      <vt:lpstr>t-SNE  </vt:lpstr>
      <vt:lpstr>t-SNE  </vt:lpstr>
      <vt:lpstr>Example t-SNE vs. PCA  </vt:lpstr>
      <vt:lpstr>Example t-SNE vs. PCA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Stephe Elston</dc:creator>
  <cp:lastModifiedBy>Stephen Elston</cp:lastModifiedBy>
  <cp:revision>1145</cp:revision>
  <dcterms:created xsi:type="dcterms:W3CDTF">2020-07-25T22:15:22Z</dcterms:created>
  <dcterms:modified xsi:type="dcterms:W3CDTF">2024-07-31T00:30:18Z</dcterms:modified>
</cp:coreProperties>
</file>